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57" r:id="rId5"/>
    <p:sldId id="270" r:id="rId6"/>
    <p:sldId id="279" r:id="rId7"/>
    <p:sldId id="265" r:id="rId8"/>
    <p:sldId id="274" r:id="rId9"/>
    <p:sldId id="278" r:id="rId10"/>
    <p:sldId id="280" r:id="rId11"/>
    <p:sldId id="281" r:id="rId12"/>
    <p:sldId id="263" r:id="rId13"/>
    <p:sldId id="282" r:id="rId14"/>
    <p:sldId id="283" r:id="rId15"/>
    <p:sldId id="267" r:id="rId16"/>
    <p:sldId id="268" r:id="rId17"/>
    <p:sldId id="269" r:id="rId18"/>
    <p:sldId id="284" r:id="rId19"/>
    <p:sldId id="271" r:id="rId20"/>
    <p:sldId id="272" r:id="rId21"/>
    <p:sldId id="266" r:id="rId22"/>
  </p:sldIdLst>
  <p:sldSz cx="18288000" cy="10287000"/>
  <p:notesSz cx="6858000" cy="9144000"/>
  <p:embeddedFontLst>
    <p:embeddedFont>
      <p:font typeface="Lilita One" panose="020B0604020202020204" charset="0"/>
      <p:regular r:id="rId24"/>
    </p:embeddedFont>
    <p:embeddedFont>
      <p:font typeface="One Little Font" panose="020B0604020202020204" charset="0"/>
      <p:regular r:id="rId25"/>
    </p:embeddedFont>
    <p:embeddedFont>
      <p:font typeface="One Little Font Bold" panose="020B0604020202020204" charset="0"/>
      <p:regular r:id="rId26"/>
    </p:embeddedFont>
    <p:embeddedFont>
      <p:font typeface="Open Sans" panose="020B0606030504020204" pitchFamily="34" charset="0"/>
      <p:regular r:id="rId27"/>
    </p:embeddedFont>
    <p:embeddedFont>
      <p:font typeface="Segoe UI Historic" panose="020B0502040204020203" pitchFamily="34" charset="0"/>
      <p:regular r:id="rId28"/>
    </p:embeddedFont>
    <p:embeddedFont>
      <p:font typeface="Webdings" panose="05030102010509060703" pitchFamily="18" charset="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7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6" autoAdjust="0"/>
    <p:restoredTop sz="94622" autoAdjust="0"/>
  </p:normalViewPr>
  <p:slideViewPr>
    <p:cSldViewPr>
      <p:cViewPr varScale="1">
        <p:scale>
          <a:sx n="54" d="100"/>
          <a:sy n="54" d="100"/>
        </p:scale>
        <p:origin x="49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3T16:41:11.54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121 1 24575,'0'1232'0,"2"-1196"0,2 0 0,2-1 0,2 0 0,1 0 0,13 35 0,0 0 0,-8-24 0,-6-22 0,0 0 0,-2 1 0,-2 0 0,4 31 0,-7 331 0,-4-180 0,4-151 0,1-26 0,-2 0 0,-1 1 0,-2-1 0,-11 56 0,-9-13 0,13-44 0,1-1 0,1 1 0,2 1 0,-4 34 0,8 301 0,5-174 0,-3-170 0,0-1 0,2 1 0,0 0 0,10 39 0,-10-54 0,14 44 0,-2 1 0,-2 1 0,-3 0 0,5 69 0,-14-85 0,-1-12 0,2 1 0,1-1 0,0 0 0,8 27 0,8 42 0,4 11 0,-14-74 0,-2 1 0,-1 0 0,2 49 0,-8 97 0,-2-72 0,5-70 0,-1-19 0,-1 1 0,0 0 0,-4 23 0,4-36 0,-1-1 0,0 1 0,0-1 0,0 1 0,0-1 0,-1 0 0,1 1 0,-1-1 0,0 0 0,0 0 0,0 0 0,0 0 0,0 0 0,-1-1 0,1 1 0,-1-1 0,0 0 0,1 1 0,-1-1 0,0 0 0,-4 1 0,-71 23 0,62-22 0,0 1 0,0 1 0,1 0 0,-1 1 0,-27 17 0,-29 22-1365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3T16:41:15.27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24575,'0'3651'-1365,"0"-3617"-5461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C951B-C9D7-4ED9-AF2E-AF3223D4774A}" type="datetimeFigureOut">
              <a:rPr lang="nl-BE" smtClean="0"/>
              <a:t>13/05/2025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033C1-6306-4476-A217-72151B71C94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4007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033C1-6306-4476-A217-72151B71C94F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047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7d6f5cd5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357d6f5cd5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7d6f5cd5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357d6f5cd5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7d6f5cd5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357d6f5cd5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7d6f5cd5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357d6f5cd5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7d6f5cd5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57d6f5cd5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7d6f5cd5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357d6f5cd5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bosclub.b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hyperlink" Target="mailto:odebosclub@gmail.co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bosclub.b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hyperlink" Target="mailto:odebosclub@gmail.co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bosclub.b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hyperlink" Target="mailto:odebosclub@gmail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bosclub.b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7.jpg"/><Relationship Id="rId4" Type="http://schemas.openxmlformats.org/officeDocument/2006/relationships/hyperlink" Target="mailto:odebosclub@gmail.co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bosclub.b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8.jpg"/><Relationship Id="rId4" Type="http://schemas.openxmlformats.org/officeDocument/2006/relationships/hyperlink" Target="mailto:odebosclub@gmail.co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bosclub.b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9.jpg"/><Relationship Id="rId4" Type="http://schemas.openxmlformats.org/officeDocument/2006/relationships/hyperlink" Target="mailto:odebosclub@gmail.co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bosclub.b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0.jpg"/><Relationship Id="rId4" Type="http://schemas.openxmlformats.org/officeDocument/2006/relationships/hyperlink" Target="mailto:odebosclub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hyperlink" Target="mailto:odebosclub@gmail.com" TargetMode="External"/><Relationship Id="rId4" Type="http://schemas.openxmlformats.org/officeDocument/2006/relationships/hyperlink" Target="https://www.debosclub.b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5346110" y="2117774"/>
            <a:ext cx="5051575" cy="8543891"/>
          </a:xfrm>
          <a:custGeom>
            <a:avLst/>
            <a:gdLst/>
            <a:ahLst/>
            <a:cxnLst/>
            <a:rect l="l" t="t" r="r" b="b"/>
            <a:pathLst>
              <a:path w="5051575" h="8543891">
                <a:moveTo>
                  <a:pt x="0" y="0"/>
                </a:moveTo>
                <a:lnTo>
                  <a:pt x="5051575" y="0"/>
                </a:lnTo>
                <a:lnTo>
                  <a:pt x="5051575" y="8543891"/>
                </a:lnTo>
                <a:lnTo>
                  <a:pt x="0" y="8543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-784785" y="5530045"/>
            <a:ext cx="19274505" cy="9010831"/>
          </a:xfrm>
          <a:custGeom>
            <a:avLst/>
            <a:gdLst/>
            <a:ahLst/>
            <a:cxnLst/>
            <a:rect l="l" t="t" r="r" b="b"/>
            <a:pathLst>
              <a:path w="19274505" h="9010831">
                <a:moveTo>
                  <a:pt x="0" y="0"/>
                </a:moveTo>
                <a:lnTo>
                  <a:pt x="19274505" y="0"/>
                </a:lnTo>
                <a:lnTo>
                  <a:pt x="19274505" y="9010832"/>
                </a:lnTo>
                <a:lnTo>
                  <a:pt x="0" y="9010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-3087507" y="601646"/>
            <a:ext cx="6757559" cy="5414494"/>
          </a:xfrm>
          <a:custGeom>
            <a:avLst/>
            <a:gdLst/>
            <a:ahLst/>
            <a:cxnLst/>
            <a:rect l="l" t="t" r="r" b="b"/>
            <a:pathLst>
              <a:path w="6757559" h="5414494">
                <a:moveTo>
                  <a:pt x="0" y="0"/>
                </a:moveTo>
                <a:lnTo>
                  <a:pt x="6757559" y="0"/>
                </a:lnTo>
                <a:lnTo>
                  <a:pt x="6757559" y="5414494"/>
                </a:lnTo>
                <a:lnTo>
                  <a:pt x="0" y="54144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TextBox 8"/>
          <p:cNvSpPr txBox="1"/>
          <p:nvPr/>
        </p:nvSpPr>
        <p:spPr>
          <a:xfrm>
            <a:off x="4145778" y="3821456"/>
            <a:ext cx="10638613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66"/>
              </a:lnSpc>
            </a:pPr>
            <a:r>
              <a:rPr lang="en-US" sz="13082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OUDERAVOND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33378" y="5543265"/>
            <a:ext cx="8621244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4"/>
              </a:lnSpc>
              <a:spcBef>
                <a:spcPct val="0"/>
              </a:spcBef>
            </a:pPr>
            <a:r>
              <a:rPr lang="en-US" sz="3561" b="1" cap="all" dirty="0" err="1">
                <a:solidFill>
                  <a:srgbClr val="257167"/>
                </a:solidFill>
                <a:latin typeface="One Little Font Bold"/>
                <a:sym typeface="One Little Font"/>
              </a:rPr>
              <a:t>Dinsdag</a:t>
            </a:r>
            <a:r>
              <a:rPr lang="en-US" sz="3561" b="1" cap="all" dirty="0">
                <a:solidFill>
                  <a:srgbClr val="257167"/>
                </a:solidFill>
                <a:latin typeface="One Little Font Bold"/>
                <a:sym typeface="One Little Font"/>
              </a:rPr>
              <a:t> 13 </a:t>
            </a:r>
            <a:r>
              <a:rPr lang="en-US" sz="3561" b="1" cap="all" dirty="0" err="1">
                <a:solidFill>
                  <a:srgbClr val="257167"/>
                </a:solidFill>
                <a:latin typeface="One Little Font Bold"/>
                <a:sym typeface="One Little Font"/>
              </a:rPr>
              <a:t>mei</a:t>
            </a:r>
            <a:r>
              <a:rPr lang="en-US" sz="3561" b="1" cap="all" dirty="0">
                <a:solidFill>
                  <a:srgbClr val="257167"/>
                </a:solidFill>
                <a:latin typeface="One Little Font Bold"/>
                <a:sym typeface="One Little Font"/>
              </a:rPr>
              <a:t> 2025</a:t>
            </a:r>
          </a:p>
        </p:txBody>
      </p:sp>
      <p:pic>
        <p:nvPicPr>
          <p:cNvPr id="5122" name="Picture 2" descr="Geen fotobeschrijving beschikbaar.">
            <a:extLst>
              <a:ext uri="{FF2B5EF4-FFF2-40B4-BE49-F238E27FC236}">
                <a16:creationId xmlns:a16="http://schemas.microsoft.com/office/drawing/2014/main" id="{A32A4C0A-E78E-2810-5A22-B1136B12F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622" y="-35642"/>
            <a:ext cx="5583238" cy="372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08A62-496C-1873-2F9A-028ED0453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31FC54E-04E1-4C32-A6E1-018F886E037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AF3944A-DE4B-273A-030F-CDD799DCAE6B}"/>
              </a:ext>
            </a:extLst>
          </p:cNvPr>
          <p:cNvSpPr/>
          <p:nvPr/>
        </p:nvSpPr>
        <p:spPr>
          <a:xfrm>
            <a:off x="-302128" y="4881248"/>
            <a:ext cx="18892255" cy="8910430"/>
          </a:xfrm>
          <a:custGeom>
            <a:avLst/>
            <a:gdLst/>
            <a:ahLst/>
            <a:cxnLst/>
            <a:rect l="l" t="t" r="r" b="b"/>
            <a:pathLst>
              <a:path w="18892255" h="8910430">
                <a:moveTo>
                  <a:pt x="0" y="0"/>
                </a:moveTo>
                <a:lnTo>
                  <a:pt x="18892256" y="0"/>
                </a:lnTo>
                <a:lnTo>
                  <a:pt x="18892256" y="8910431"/>
                </a:lnTo>
                <a:lnTo>
                  <a:pt x="0" y="8910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811EB9C-5F09-BEEE-9D3E-94C4B2833D8C}"/>
              </a:ext>
            </a:extLst>
          </p:cNvPr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6DB7E0D-4089-78B0-C03C-AFF197D83777}"/>
              </a:ext>
            </a:extLst>
          </p:cNvPr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9B3CAF89-3F39-6D88-F41B-C3008C9A6980}"/>
              </a:ext>
            </a:extLst>
          </p:cNvPr>
          <p:cNvSpPr txBox="1"/>
          <p:nvPr/>
        </p:nvSpPr>
        <p:spPr>
          <a:xfrm>
            <a:off x="1351188" y="1209675"/>
            <a:ext cx="1557433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37"/>
              </a:lnSpc>
              <a:spcBef>
                <a:spcPct val="0"/>
              </a:spcBef>
            </a:pPr>
            <a:r>
              <a:rPr lang="en-US" sz="7459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ONZE NIEUWE LOCATIE</a:t>
            </a:r>
            <a:r>
              <a:rPr lang="en-US" sz="7459" u="none" strike="noStrike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</a:p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endParaRPr lang="en-US" sz="7459" u="none" strike="noStrike" dirty="0">
              <a:solidFill>
                <a:srgbClr val="25716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0480579-9FDA-ED98-2F6A-64962AA0986A}"/>
              </a:ext>
            </a:extLst>
          </p:cNvPr>
          <p:cNvSpPr txBox="1"/>
          <p:nvPr/>
        </p:nvSpPr>
        <p:spPr>
          <a:xfrm>
            <a:off x="1351188" y="1962334"/>
            <a:ext cx="346294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86"/>
              </a:lnSpc>
              <a:spcBef>
                <a:spcPct val="0"/>
              </a:spcBef>
            </a:pPr>
            <a:r>
              <a:rPr lang="en-US" sz="3561" b="1" u="none" strike="noStrike" dirty="0">
                <a:solidFill>
                  <a:srgbClr val="25716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HET GELIJKVLOERS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C3C7A80-76D1-CD0C-A7C0-F58467FD2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2280" y="2513689"/>
            <a:ext cx="13302111" cy="756142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F3F0FD8B-1A69-B429-3A90-A0F750270EA3}"/>
                  </a:ext>
                </a:extLst>
              </p14:cNvPr>
              <p14:cNvContentPartPr/>
              <p14:nvPr/>
            </p14:nvContentPartPr>
            <p14:xfrm>
              <a:off x="6500182" y="7915163"/>
              <a:ext cx="116640" cy="181440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F3F0FD8B-1A69-B429-3A90-A0F750270E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64182" y="7879523"/>
                <a:ext cx="188280" cy="18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FAD75E80-056E-0B67-2B27-167CF745E96B}"/>
                  </a:ext>
                </a:extLst>
              </p14:cNvPr>
              <p14:cNvContentPartPr/>
              <p14:nvPr/>
            </p14:nvContentPartPr>
            <p14:xfrm>
              <a:off x="6514942" y="8401163"/>
              <a:ext cx="360" cy="1327320"/>
            </p14:xfrm>
          </p:contentPart>
        </mc:Choice>
        <mc:Fallback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FAD75E80-056E-0B67-2B27-167CF745E96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79302" y="8365523"/>
                <a:ext cx="72000" cy="139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13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EEF49-0A32-65B7-6518-468F205EC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9675F7-0EB7-5FA5-494F-DD4F5AF1064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85484D3-1969-A69D-094D-94AC90B490D1}"/>
              </a:ext>
            </a:extLst>
          </p:cNvPr>
          <p:cNvSpPr/>
          <p:nvPr/>
        </p:nvSpPr>
        <p:spPr>
          <a:xfrm>
            <a:off x="-302128" y="4881248"/>
            <a:ext cx="18892255" cy="8910430"/>
          </a:xfrm>
          <a:custGeom>
            <a:avLst/>
            <a:gdLst/>
            <a:ahLst/>
            <a:cxnLst/>
            <a:rect l="l" t="t" r="r" b="b"/>
            <a:pathLst>
              <a:path w="18892255" h="8910430">
                <a:moveTo>
                  <a:pt x="0" y="0"/>
                </a:moveTo>
                <a:lnTo>
                  <a:pt x="18892256" y="0"/>
                </a:lnTo>
                <a:lnTo>
                  <a:pt x="18892256" y="8910431"/>
                </a:lnTo>
                <a:lnTo>
                  <a:pt x="0" y="8910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6F41C8A-D167-063D-0D18-6A35096FD7EC}"/>
              </a:ext>
            </a:extLst>
          </p:cNvPr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DECF626-A77A-7AEB-101D-8D26C13BB257}"/>
              </a:ext>
            </a:extLst>
          </p:cNvPr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A2BCFF8-83DC-7B89-9DFC-F7C7C2578CF2}"/>
              </a:ext>
            </a:extLst>
          </p:cNvPr>
          <p:cNvSpPr txBox="1"/>
          <p:nvPr/>
        </p:nvSpPr>
        <p:spPr>
          <a:xfrm>
            <a:off x="1351188" y="1209675"/>
            <a:ext cx="1557433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37"/>
              </a:lnSpc>
              <a:spcBef>
                <a:spcPct val="0"/>
              </a:spcBef>
            </a:pPr>
            <a:r>
              <a:rPr lang="en-US" sz="7459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ONZE NIEUWE LOCATIE</a:t>
            </a:r>
            <a:r>
              <a:rPr lang="en-US" sz="7459" u="none" strike="noStrike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</a:p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endParaRPr lang="en-US" sz="7459" u="none" strike="noStrike" dirty="0">
              <a:solidFill>
                <a:srgbClr val="25716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4AC24211-BADD-0C06-8C07-37E17B3FD5D8}"/>
              </a:ext>
            </a:extLst>
          </p:cNvPr>
          <p:cNvSpPr txBox="1"/>
          <p:nvPr/>
        </p:nvSpPr>
        <p:spPr>
          <a:xfrm>
            <a:off x="1905000" y="2418979"/>
            <a:ext cx="382629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86"/>
              </a:lnSpc>
              <a:spcBef>
                <a:spcPct val="0"/>
              </a:spcBef>
            </a:pPr>
            <a:r>
              <a:rPr lang="en-US" sz="3561" b="1" u="none" strike="noStrike" dirty="0">
                <a:solidFill>
                  <a:srgbClr val="25716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DE BOVENVERDIEPING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5ABAAFE8-60B2-EFE8-A27E-D7B606710F04}"/>
              </a:ext>
            </a:extLst>
          </p:cNvPr>
          <p:cNvSpPr txBox="1"/>
          <p:nvPr/>
        </p:nvSpPr>
        <p:spPr>
          <a:xfrm>
            <a:off x="12447713" y="3882190"/>
            <a:ext cx="4116693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6"/>
              </a:lnSpc>
              <a:spcBef>
                <a:spcPct val="0"/>
              </a:spcBef>
            </a:pPr>
            <a:endParaRPr lang="en-US" sz="2826" u="none" strike="noStrike" dirty="0">
              <a:solidFill>
                <a:srgbClr val="00000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7827EFE-3341-DEE9-555D-3B36D87738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274" b="9651"/>
          <a:stretch/>
        </p:blipFill>
        <p:spPr>
          <a:xfrm>
            <a:off x="1532542" y="3067217"/>
            <a:ext cx="15231458" cy="659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81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TextBox 3"/>
          <p:cNvSpPr txBox="1"/>
          <p:nvPr/>
        </p:nvSpPr>
        <p:spPr>
          <a:xfrm>
            <a:off x="2682203" y="1209675"/>
            <a:ext cx="558886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r>
              <a:rPr lang="en-US" sz="7459" u="none" strike="noStrike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DE BOSCLUB </a:t>
            </a:r>
          </a:p>
        </p:txBody>
      </p:sp>
      <p:sp>
        <p:nvSpPr>
          <p:cNvPr id="4" name="Freeform 4"/>
          <p:cNvSpPr/>
          <p:nvPr/>
        </p:nvSpPr>
        <p:spPr>
          <a:xfrm>
            <a:off x="-330457" y="7951813"/>
            <a:ext cx="19175494" cy="4670374"/>
          </a:xfrm>
          <a:custGeom>
            <a:avLst/>
            <a:gdLst/>
            <a:ahLst/>
            <a:cxnLst/>
            <a:rect l="l" t="t" r="r" b="b"/>
            <a:pathLst>
              <a:path w="19175494" h="4670374">
                <a:moveTo>
                  <a:pt x="0" y="0"/>
                </a:moveTo>
                <a:lnTo>
                  <a:pt x="19175494" y="0"/>
                </a:lnTo>
                <a:lnTo>
                  <a:pt x="19175494" y="4670374"/>
                </a:lnTo>
                <a:lnTo>
                  <a:pt x="0" y="46703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03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155290" y="2182871"/>
            <a:ext cx="8642688" cy="6095760"/>
            <a:chOff x="0" y="0"/>
            <a:chExt cx="2002648" cy="14124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02648" cy="1412484"/>
            </a:xfrm>
            <a:custGeom>
              <a:avLst/>
              <a:gdLst/>
              <a:ahLst/>
              <a:cxnLst/>
              <a:rect l="l" t="t" r="r" b="b"/>
              <a:pathLst>
                <a:path w="2002648" h="1412484">
                  <a:moveTo>
                    <a:pt x="30456" y="0"/>
                  </a:moveTo>
                  <a:lnTo>
                    <a:pt x="1972191" y="0"/>
                  </a:lnTo>
                  <a:cubicBezTo>
                    <a:pt x="1980269" y="0"/>
                    <a:pt x="1988015" y="3209"/>
                    <a:pt x="1993727" y="8920"/>
                  </a:cubicBezTo>
                  <a:cubicBezTo>
                    <a:pt x="1999439" y="14632"/>
                    <a:pt x="2002648" y="22379"/>
                    <a:pt x="2002648" y="30456"/>
                  </a:cubicBezTo>
                  <a:lnTo>
                    <a:pt x="2002648" y="1382028"/>
                  </a:lnTo>
                  <a:cubicBezTo>
                    <a:pt x="2002648" y="1398848"/>
                    <a:pt x="1989012" y="1412484"/>
                    <a:pt x="1972191" y="1412484"/>
                  </a:cubicBezTo>
                  <a:lnTo>
                    <a:pt x="30456" y="1412484"/>
                  </a:lnTo>
                  <a:cubicBezTo>
                    <a:pt x="22379" y="1412484"/>
                    <a:pt x="14632" y="1409275"/>
                    <a:pt x="8920" y="1403564"/>
                  </a:cubicBezTo>
                  <a:cubicBezTo>
                    <a:pt x="3209" y="1397852"/>
                    <a:pt x="0" y="1390105"/>
                    <a:pt x="0" y="1382028"/>
                  </a:cubicBezTo>
                  <a:lnTo>
                    <a:pt x="0" y="30456"/>
                  </a:lnTo>
                  <a:cubicBezTo>
                    <a:pt x="0" y="13636"/>
                    <a:pt x="13636" y="0"/>
                    <a:pt x="304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02648" cy="1450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10514" y="2516881"/>
            <a:ext cx="7732242" cy="543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buNone/>
            </a:pPr>
            <a:r>
              <a:rPr lang="nl-NL" sz="32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Wij zijn een vzw met een missie: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het ondersteunen van de biodiversiteit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het creëren van meer natuur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80809"/>
                </a:solidFill>
                <a:latin typeface="Segoe UI Historic" panose="020B0502040204020203" pitchFamily="34" charset="0"/>
              </a:rPr>
              <a:t>het creëren van een o</a:t>
            </a:r>
            <a:r>
              <a:rPr lang="nl-NL" sz="32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ntmoetingsplek om te </a:t>
            </a:r>
            <a:r>
              <a:rPr lang="nl-NL" sz="3200" dirty="0">
                <a:solidFill>
                  <a:srgbClr val="080809"/>
                </a:solidFill>
                <a:latin typeface="Segoe UI Historic" panose="020B0502040204020203" pitchFamily="34" charset="0"/>
              </a:rPr>
              <a:t>genieten, te spelen en bij te leren</a:t>
            </a:r>
            <a:r>
              <a:rPr lang="nl-NL" sz="32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3200" dirty="0">
              <a:solidFill>
                <a:srgbClr val="080809"/>
              </a:solidFill>
              <a:latin typeface="Segoe UI Historic" panose="020B0502040204020203" pitchFamily="34" charset="0"/>
            </a:endParaRPr>
          </a:p>
          <a:p>
            <a:pPr algn="l"/>
            <a:r>
              <a:rPr lang="nl-NL" sz="32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Samen zetten we ons in voor natuurinrichting en bouwen we aan een plek waar natuurbeleving en natuuruitbreiding centraal staan.</a:t>
            </a:r>
          </a:p>
          <a:p>
            <a:pPr algn="ctr">
              <a:lnSpc>
                <a:spcPts val="3951"/>
              </a:lnSpc>
              <a:spcBef>
                <a:spcPct val="0"/>
              </a:spcBef>
            </a:pPr>
            <a:endParaRPr lang="en-US" sz="2822" dirty="0">
              <a:solidFill>
                <a:srgbClr val="00000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8185" y="2182871"/>
            <a:ext cx="7321537" cy="5491152"/>
          </a:xfrm>
          <a:prstGeom prst="rect">
            <a:avLst/>
          </a:prstGeom>
        </p:spPr>
      </p:pic>
      <p:pic>
        <p:nvPicPr>
          <p:cNvPr id="13" name="Afbeelding 12" descr="Afbeelding met tekening, logo, Lettertype, ontwerp&#10;&#10;Door AI gegenereerde inhoud is mogelijk onjuist.">
            <a:extLst>
              <a:ext uri="{FF2B5EF4-FFF2-40B4-BE49-F238E27FC236}">
                <a16:creationId xmlns:a16="http://schemas.microsoft.com/office/drawing/2014/main" id="{456573FB-C6A5-37E6-A9CB-52E9B711F7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176" y="5496790"/>
            <a:ext cx="3368424" cy="3368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6560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"/>
          <p:cNvSpPr txBox="1"/>
          <p:nvPr/>
        </p:nvSpPr>
        <p:spPr>
          <a:xfrm>
            <a:off x="768927" y="1042586"/>
            <a:ext cx="16750350" cy="569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nl-BE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Onze doelstellingen in de praktijk: 1</a:t>
            </a:r>
            <a:r>
              <a:rPr lang="nl-BE" sz="3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nl-BE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project: Lieve Natuur</a:t>
            </a:r>
            <a:endParaRPr sz="2700"/>
          </a:p>
        </p:txBody>
      </p:sp>
      <p:sp>
        <p:nvSpPr>
          <p:cNvPr id="151" name="Google Shape;151;p10"/>
          <p:cNvSpPr txBox="1"/>
          <p:nvPr/>
        </p:nvSpPr>
        <p:spPr>
          <a:xfrm>
            <a:off x="768927" y="9244415"/>
            <a:ext cx="914400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endParaRPr sz="27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https://www.debosclub.be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|   </a:t>
            </a:r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debosclub@gmail.com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700"/>
          </a:p>
          <a:p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0" title="LN-plan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238" y="1525126"/>
            <a:ext cx="17149350" cy="804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7d6f5cd5c_0_1"/>
          <p:cNvSpPr txBox="1"/>
          <p:nvPr/>
        </p:nvSpPr>
        <p:spPr>
          <a:xfrm>
            <a:off x="768927" y="1042586"/>
            <a:ext cx="16750350" cy="569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000"/>
            </a:pPr>
            <a:endParaRPr sz="2700"/>
          </a:p>
        </p:txBody>
      </p:sp>
      <p:sp>
        <p:nvSpPr>
          <p:cNvPr id="158" name="Google Shape;158;g357d6f5cd5c_0_1"/>
          <p:cNvSpPr txBox="1"/>
          <p:nvPr/>
        </p:nvSpPr>
        <p:spPr>
          <a:xfrm>
            <a:off x="768927" y="9244415"/>
            <a:ext cx="914400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endParaRPr sz="27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https://www.debosclub.be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|   </a:t>
            </a:r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debosclub@gmail.com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700"/>
          </a:p>
          <a:p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g357d6f5cd5c_0_1" title="overzicht school-Lieve Natuu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625" y="113850"/>
            <a:ext cx="18034650" cy="9515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7d6f5cd5c_0_8"/>
          <p:cNvSpPr txBox="1"/>
          <p:nvPr/>
        </p:nvSpPr>
        <p:spPr>
          <a:xfrm>
            <a:off x="768927" y="9244415"/>
            <a:ext cx="914400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endParaRPr sz="27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https://www.debosclub.be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|   </a:t>
            </a:r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debosclub@gmail.com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700"/>
          </a:p>
          <a:p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g357d6f5cd5c_0_8" title="3D-boomgaard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263" y="224288"/>
            <a:ext cx="17933474" cy="94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57d6f5cd5c_0_8" title="Middel 2Logo_Crem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34279" y="7543913"/>
            <a:ext cx="2556852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7d6f5cd5c_0_16"/>
          <p:cNvSpPr txBox="1"/>
          <p:nvPr/>
        </p:nvSpPr>
        <p:spPr>
          <a:xfrm>
            <a:off x="768927" y="9244415"/>
            <a:ext cx="914400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endParaRPr sz="27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https://www.debosclub.be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|   </a:t>
            </a:r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debosclub@gmail.com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700"/>
          </a:p>
          <a:p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357d6f5cd5c_0_16" title="3D-buitenkla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156" y="206663"/>
            <a:ext cx="17905689" cy="925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57d6f5cd5c_0_16" title="Middel 2Logo_Crem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34279" y="7429613"/>
            <a:ext cx="2556852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7d6f5cd5c_0_22"/>
          <p:cNvSpPr txBox="1"/>
          <p:nvPr/>
        </p:nvSpPr>
        <p:spPr>
          <a:xfrm>
            <a:off x="768927" y="9244415"/>
            <a:ext cx="914400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endParaRPr sz="27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https://www.debosclub.be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|   </a:t>
            </a:r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debosclub@gmail.com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700"/>
          </a:p>
          <a:p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g357d6f5cd5c_0_22" title="3D-speelheuvel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676" y="107288"/>
            <a:ext cx="16918652" cy="958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57d6f5cd5c_0_22" title="Middel 2Logo_Crem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17891" y="7528425"/>
            <a:ext cx="2556852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7d6f5cd5c_0_28"/>
          <p:cNvSpPr txBox="1"/>
          <p:nvPr/>
        </p:nvSpPr>
        <p:spPr>
          <a:xfrm>
            <a:off x="768927" y="9244415"/>
            <a:ext cx="914400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endParaRPr sz="27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https://www.debosclub.be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|   </a:t>
            </a:r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debosclub@gmail.com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700"/>
          </a:p>
          <a:p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g357d6f5cd5c_0_28" title="3D-speelheuvel en buitenkla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743" y="87188"/>
            <a:ext cx="16970514" cy="955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57d6f5cd5c_0_28" title="Middel 2Logo_Crem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86366" y="7543913"/>
            <a:ext cx="2556852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7d6f5cd5c_0_34"/>
          <p:cNvSpPr txBox="1"/>
          <p:nvPr/>
        </p:nvSpPr>
        <p:spPr>
          <a:xfrm>
            <a:off x="768927" y="9244415"/>
            <a:ext cx="914400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endParaRPr sz="27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https://www.debosclub.be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|   </a:t>
            </a:r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debosclub@gmail.com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700"/>
          </a:p>
          <a:p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g357d6f5cd5c_0_34" title="3D-Lieveboom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400" y="139088"/>
            <a:ext cx="17143203" cy="95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57d6f5cd5c_0_34" title="Middel 2Logo_Crem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60479" y="7643213"/>
            <a:ext cx="2556852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2086514" y="6199721"/>
            <a:ext cx="17295702" cy="10886590"/>
          </a:xfrm>
          <a:custGeom>
            <a:avLst/>
            <a:gdLst/>
            <a:ahLst/>
            <a:cxnLst/>
            <a:rect l="l" t="t" r="r" b="b"/>
            <a:pathLst>
              <a:path w="17295702" h="10886590">
                <a:moveTo>
                  <a:pt x="0" y="0"/>
                </a:moveTo>
                <a:lnTo>
                  <a:pt x="17295702" y="0"/>
                </a:lnTo>
                <a:lnTo>
                  <a:pt x="17295702" y="10886589"/>
                </a:lnTo>
                <a:lnTo>
                  <a:pt x="0" y="1088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4" name="Group 4"/>
          <p:cNvGrpSpPr/>
          <p:nvPr/>
        </p:nvGrpSpPr>
        <p:grpSpPr>
          <a:xfrm>
            <a:off x="1155290" y="2182871"/>
            <a:ext cx="8642688" cy="6095760"/>
            <a:chOff x="0" y="0"/>
            <a:chExt cx="2002648" cy="14124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2648" cy="1412484"/>
            </a:xfrm>
            <a:custGeom>
              <a:avLst/>
              <a:gdLst/>
              <a:ahLst/>
              <a:cxnLst/>
              <a:rect l="l" t="t" r="r" b="b"/>
              <a:pathLst>
                <a:path w="2002648" h="1412484">
                  <a:moveTo>
                    <a:pt x="30456" y="0"/>
                  </a:moveTo>
                  <a:lnTo>
                    <a:pt x="1972191" y="0"/>
                  </a:lnTo>
                  <a:cubicBezTo>
                    <a:pt x="1980269" y="0"/>
                    <a:pt x="1988015" y="3209"/>
                    <a:pt x="1993727" y="8920"/>
                  </a:cubicBezTo>
                  <a:cubicBezTo>
                    <a:pt x="1999439" y="14632"/>
                    <a:pt x="2002648" y="22379"/>
                    <a:pt x="2002648" y="30456"/>
                  </a:cubicBezTo>
                  <a:lnTo>
                    <a:pt x="2002648" y="1382028"/>
                  </a:lnTo>
                  <a:cubicBezTo>
                    <a:pt x="2002648" y="1398848"/>
                    <a:pt x="1989012" y="1412484"/>
                    <a:pt x="1972191" y="1412484"/>
                  </a:cubicBezTo>
                  <a:lnTo>
                    <a:pt x="30456" y="1412484"/>
                  </a:lnTo>
                  <a:cubicBezTo>
                    <a:pt x="22379" y="1412484"/>
                    <a:pt x="14632" y="1409275"/>
                    <a:pt x="8920" y="1403564"/>
                  </a:cubicBezTo>
                  <a:cubicBezTo>
                    <a:pt x="3209" y="1397852"/>
                    <a:pt x="0" y="1390105"/>
                    <a:pt x="0" y="1382028"/>
                  </a:cubicBezTo>
                  <a:lnTo>
                    <a:pt x="0" y="30456"/>
                  </a:lnTo>
                  <a:cubicBezTo>
                    <a:pt x="0" y="13636"/>
                    <a:pt x="13636" y="0"/>
                    <a:pt x="304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002648" cy="1450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TextBox 9"/>
          <p:cNvSpPr txBox="1"/>
          <p:nvPr/>
        </p:nvSpPr>
        <p:spPr>
          <a:xfrm>
            <a:off x="3048000" y="1093091"/>
            <a:ext cx="11217691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r>
              <a:rPr lang="en-US" sz="7459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SCHOOLJAAR 2025 - 2026</a:t>
            </a:r>
            <a:endParaRPr lang="en-US" sz="7459" u="none" strike="noStrike" dirty="0">
              <a:solidFill>
                <a:srgbClr val="25716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10514" y="2516881"/>
            <a:ext cx="11217690" cy="5607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2023 &gt;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welzijnsbevraging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personeel</a:t>
            </a: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School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wordt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groter</a:t>
            </a: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Nieuwe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leerplannen</a:t>
            </a: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>
              <a:lnSpc>
                <a:spcPts val="3951"/>
              </a:lnSpc>
              <a:spcBef>
                <a:spcPct val="0"/>
              </a:spcBef>
            </a:pP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nieuwe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structuur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in het lager</a:t>
            </a: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(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kleuter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volgt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)</a:t>
            </a: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verschuivingen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binnen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het team</a:t>
            </a: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nieuwe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benamingen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(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inspraak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kinderen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)</a:t>
            </a: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nieuwe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atelierwerking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in het lager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135037" y="971490"/>
            <a:ext cx="8608171" cy="6897297"/>
          </a:xfrm>
          <a:custGeom>
            <a:avLst/>
            <a:gdLst/>
            <a:ahLst/>
            <a:cxnLst/>
            <a:rect l="l" t="t" r="r" b="b"/>
            <a:pathLst>
              <a:path w="8608171" h="6897297">
                <a:moveTo>
                  <a:pt x="0" y="0"/>
                </a:moveTo>
                <a:lnTo>
                  <a:pt x="8608171" y="0"/>
                </a:lnTo>
                <a:lnTo>
                  <a:pt x="8608171" y="6897297"/>
                </a:lnTo>
                <a:lnTo>
                  <a:pt x="0" y="6897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34089" y="8086569"/>
            <a:ext cx="2557059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1"/>
          <p:cNvSpPr txBox="1"/>
          <p:nvPr/>
        </p:nvSpPr>
        <p:spPr>
          <a:xfrm>
            <a:off x="768927" y="9244415"/>
            <a:ext cx="914400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endParaRPr sz="27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https://www.debosclub.be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|   </a:t>
            </a:r>
            <a:r>
              <a:rPr lang="nl-BE" sz="2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debosclub@gmail.com</a:t>
            </a:r>
            <a:r>
              <a:rPr lang="nl-BE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700"/>
          </a:p>
          <a:p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11" descr="Afbeelding met buitenshuis, hemel, boom, grond&#10;&#10;Door AI gegenereerde inhoud is mogelijk onjuis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8073" y="1955347"/>
            <a:ext cx="9323615" cy="699271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1"/>
          <p:cNvSpPr txBox="1"/>
          <p:nvPr/>
        </p:nvSpPr>
        <p:spPr>
          <a:xfrm>
            <a:off x="768927" y="1042586"/>
            <a:ext cx="16750146" cy="5691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nl-BE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Onze doelstellingen in de praktijk: 1</a:t>
            </a:r>
            <a:r>
              <a:rPr lang="nl-BE" sz="3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nl-BE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project: Lieve Natuur</a:t>
            </a:r>
            <a:endParaRPr sz="2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5211586" y="1258100"/>
            <a:ext cx="5051575" cy="8543891"/>
          </a:xfrm>
          <a:custGeom>
            <a:avLst/>
            <a:gdLst/>
            <a:ahLst/>
            <a:cxnLst/>
            <a:rect l="l" t="t" r="r" b="b"/>
            <a:pathLst>
              <a:path w="5051575" h="8543891">
                <a:moveTo>
                  <a:pt x="0" y="0"/>
                </a:moveTo>
                <a:lnTo>
                  <a:pt x="5051575" y="0"/>
                </a:lnTo>
                <a:lnTo>
                  <a:pt x="5051575" y="8543891"/>
                </a:lnTo>
                <a:lnTo>
                  <a:pt x="0" y="8543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TextBox 4"/>
          <p:cNvSpPr txBox="1"/>
          <p:nvPr/>
        </p:nvSpPr>
        <p:spPr>
          <a:xfrm>
            <a:off x="3873013" y="2762259"/>
            <a:ext cx="10541975" cy="137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81"/>
              </a:lnSpc>
              <a:spcBef>
                <a:spcPct val="0"/>
              </a:spcBef>
            </a:pPr>
            <a:r>
              <a:rPr lang="en-US" sz="11485" u="none" strike="noStrike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BEDANKT</a:t>
            </a:r>
            <a:endParaRPr lang="en-US" sz="11485" u="none" strike="noStrike" dirty="0">
              <a:solidFill>
                <a:srgbClr val="25716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84785" y="5530045"/>
            <a:ext cx="19274505" cy="9010831"/>
          </a:xfrm>
          <a:custGeom>
            <a:avLst/>
            <a:gdLst/>
            <a:ahLst/>
            <a:cxnLst/>
            <a:rect l="l" t="t" r="r" b="b"/>
            <a:pathLst>
              <a:path w="19274505" h="9010831">
                <a:moveTo>
                  <a:pt x="0" y="0"/>
                </a:moveTo>
                <a:lnTo>
                  <a:pt x="19274505" y="0"/>
                </a:lnTo>
                <a:lnTo>
                  <a:pt x="19274505" y="9010832"/>
                </a:lnTo>
                <a:lnTo>
                  <a:pt x="0" y="9010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-3087507" y="601646"/>
            <a:ext cx="6757559" cy="5414494"/>
          </a:xfrm>
          <a:custGeom>
            <a:avLst/>
            <a:gdLst/>
            <a:ahLst/>
            <a:cxnLst/>
            <a:rect l="l" t="t" r="r" b="b"/>
            <a:pathLst>
              <a:path w="6757559" h="5414494">
                <a:moveTo>
                  <a:pt x="0" y="0"/>
                </a:moveTo>
                <a:lnTo>
                  <a:pt x="6757559" y="0"/>
                </a:lnTo>
                <a:lnTo>
                  <a:pt x="6757559" y="5414494"/>
                </a:lnTo>
                <a:lnTo>
                  <a:pt x="0" y="54144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-268992" y="4128100"/>
            <a:ext cx="19184045" cy="9314518"/>
          </a:xfrm>
          <a:custGeom>
            <a:avLst/>
            <a:gdLst/>
            <a:ahLst/>
            <a:cxnLst/>
            <a:rect l="l" t="t" r="r" b="b"/>
            <a:pathLst>
              <a:path w="19184045" h="9314518">
                <a:moveTo>
                  <a:pt x="0" y="0"/>
                </a:moveTo>
                <a:lnTo>
                  <a:pt x="19184046" y="0"/>
                </a:lnTo>
                <a:lnTo>
                  <a:pt x="19184046" y="9314518"/>
                </a:lnTo>
                <a:lnTo>
                  <a:pt x="0" y="9314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4" name="Group 4"/>
          <p:cNvGrpSpPr/>
          <p:nvPr/>
        </p:nvGrpSpPr>
        <p:grpSpPr>
          <a:xfrm>
            <a:off x="1630238" y="2822616"/>
            <a:ext cx="7334731" cy="5902284"/>
            <a:chOff x="0" y="0"/>
            <a:chExt cx="1699573" cy="13676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9573" cy="1367653"/>
            </a:xfrm>
            <a:custGeom>
              <a:avLst/>
              <a:gdLst/>
              <a:ahLst/>
              <a:cxnLst/>
              <a:rect l="l" t="t" r="r" b="b"/>
              <a:pathLst>
                <a:path w="1699573" h="1367653">
                  <a:moveTo>
                    <a:pt x="35888" y="0"/>
                  </a:moveTo>
                  <a:lnTo>
                    <a:pt x="1663686" y="0"/>
                  </a:lnTo>
                  <a:cubicBezTo>
                    <a:pt x="1683506" y="0"/>
                    <a:pt x="1699573" y="16067"/>
                    <a:pt x="1699573" y="35888"/>
                  </a:cubicBezTo>
                  <a:lnTo>
                    <a:pt x="1699573" y="1331765"/>
                  </a:lnTo>
                  <a:cubicBezTo>
                    <a:pt x="1699573" y="1341283"/>
                    <a:pt x="1695792" y="1350411"/>
                    <a:pt x="1689062" y="1357142"/>
                  </a:cubicBezTo>
                  <a:cubicBezTo>
                    <a:pt x="1682332" y="1363872"/>
                    <a:pt x="1673204" y="1367653"/>
                    <a:pt x="1663686" y="1367653"/>
                  </a:cubicBezTo>
                  <a:lnTo>
                    <a:pt x="35888" y="1367653"/>
                  </a:lnTo>
                  <a:cubicBezTo>
                    <a:pt x="16067" y="1367653"/>
                    <a:pt x="0" y="1351585"/>
                    <a:pt x="0" y="1331765"/>
                  </a:cubicBezTo>
                  <a:lnTo>
                    <a:pt x="0" y="35888"/>
                  </a:lnTo>
                  <a:cubicBezTo>
                    <a:pt x="0" y="26370"/>
                    <a:pt x="3781" y="17241"/>
                    <a:pt x="10511" y="10511"/>
                  </a:cubicBezTo>
                  <a:cubicBezTo>
                    <a:pt x="17241" y="3781"/>
                    <a:pt x="26370" y="0"/>
                    <a:pt x="358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699573" cy="1405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9" name="Group 9"/>
          <p:cNvGrpSpPr/>
          <p:nvPr/>
        </p:nvGrpSpPr>
        <p:grpSpPr>
          <a:xfrm>
            <a:off x="9323031" y="2857500"/>
            <a:ext cx="7334731" cy="5902284"/>
            <a:chOff x="0" y="0"/>
            <a:chExt cx="1699573" cy="1367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99573" cy="1367653"/>
            </a:xfrm>
            <a:custGeom>
              <a:avLst/>
              <a:gdLst/>
              <a:ahLst/>
              <a:cxnLst/>
              <a:rect l="l" t="t" r="r" b="b"/>
              <a:pathLst>
                <a:path w="1699573" h="1367653">
                  <a:moveTo>
                    <a:pt x="35888" y="0"/>
                  </a:moveTo>
                  <a:lnTo>
                    <a:pt x="1663686" y="0"/>
                  </a:lnTo>
                  <a:cubicBezTo>
                    <a:pt x="1683506" y="0"/>
                    <a:pt x="1699573" y="16067"/>
                    <a:pt x="1699573" y="35888"/>
                  </a:cubicBezTo>
                  <a:lnTo>
                    <a:pt x="1699573" y="1331765"/>
                  </a:lnTo>
                  <a:cubicBezTo>
                    <a:pt x="1699573" y="1341283"/>
                    <a:pt x="1695792" y="1350411"/>
                    <a:pt x="1689062" y="1357142"/>
                  </a:cubicBezTo>
                  <a:cubicBezTo>
                    <a:pt x="1682332" y="1363872"/>
                    <a:pt x="1673204" y="1367653"/>
                    <a:pt x="1663686" y="1367653"/>
                  </a:cubicBezTo>
                  <a:lnTo>
                    <a:pt x="35888" y="1367653"/>
                  </a:lnTo>
                  <a:cubicBezTo>
                    <a:pt x="16067" y="1367653"/>
                    <a:pt x="0" y="1351585"/>
                    <a:pt x="0" y="1331765"/>
                  </a:cubicBezTo>
                  <a:lnTo>
                    <a:pt x="0" y="35888"/>
                  </a:lnTo>
                  <a:cubicBezTo>
                    <a:pt x="0" y="26370"/>
                    <a:pt x="3781" y="17241"/>
                    <a:pt x="10511" y="10511"/>
                  </a:cubicBezTo>
                  <a:cubicBezTo>
                    <a:pt x="17241" y="3781"/>
                    <a:pt x="26370" y="0"/>
                    <a:pt x="358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99573" cy="1405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30239" y="1209675"/>
            <a:ext cx="15027524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r>
              <a:rPr lang="en-US" sz="7459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NIEUWE STRUCTUUR</a:t>
            </a:r>
            <a:endParaRPr lang="en-US" sz="7459" u="none" strike="noStrike" dirty="0">
              <a:solidFill>
                <a:srgbClr val="25716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139238" y="3128643"/>
            <a:ext cx="6316731" cy="5607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1"/>
              </a:lnSpc>
              <a:spcBef>
                <a:spcPct val="0"/>
              </a:spcBef>
            </a:pP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6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klassen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van maximum 15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leerlingen</a:t>
            </a: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algn="ctr">
              <a:lnSpc>
                <a:spcPts val="3951"/>
              </a:lnSpc>
              <a:spcBef>
                <a:spcPct val="0"/>
              </a:spcBef>
            </a:pP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algn="ctr">
              <a:lnSpc>
                <a:spcPts val="3951"/>
              </a:lnSpc>
              <a:spcBef>
                <a:spcPct val="0"/>
              </a:spcBef>
            </a:pP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algn="ctr">
              <a:lnSpc>
                <a:spcPts val="3951"/>
              </a:lnSpc>
              <a:spcBef>
                <a:spcPct val="0"/>
              </a:spcBef>
            </a:pP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algn="ctr">
              <a:lnSpc>
                <a:spcPts val="3951"/>
              </a:lnSpc>
              <a:spcBef>
                <a:spcPct val="0"/>
              </a:spcBef>
            </a:pP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-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doelgericht</a:t>
            </a: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algn="ctr">
              <a:lnSpc>
                <a:spcPts val="3951"/>
              </a:lnSpc>
              <a:spcBef>
                <a:spcPct val="0"/>
              </a:spcBef>
            </a:pP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- op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maat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van elk kind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werken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voor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de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kernvakken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(taal,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wiskunde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, Frans, project). </a:t>
            </a:r>
          </a:p>
          <a:p>
            <a:pPr marL="457200" indent="-457200" algn="ctr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 algn="ctr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832031" y="3128643"/>
            <a:ext cx="6316731" cy="4068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1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Graadswerking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:</a:t>
            </a: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sport</a:t>
            </a: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levensbeschouwing</a:t>
            </a: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muzische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vorming</a:t>
            </a: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>
              <a:lnSpc>
                <a:spcPts val="3951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Groepsoverschrijdend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werken</a:t>
            </a: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atelierwerking</a:t>
            </a: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STEM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FDC39DD2-5CBA-FD57-C21C-BFC55C29683B}"/>
              </a:ext>
            </a:extLst>
          </p:cNvPr>
          <p:cNvSpPr txBox="1"/>
          <p:nvPr/>
        </p:nvSpPr>
        <p:spPr>
          <a:xfrm>
            <a:off x="1630238" y="2140099"/>
            <a:ext cx="733473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86"/>
              </a:lnSpc>
              <a:spcBef>
                <a:spcPct val="0"/>
              </a:spcBef>
            </a:pPr>
            <a:r>
              <a:rPr lang="en-US" sz="3561" b="1" dirty="0">
                <a:solidFill>
                  <a:srgbClr val="25716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VOORMIDDAG</a:t>
            </a:r>
            <a:endParaRPr lang="en-US" sz="3561" b="1" u="none" strike="noStrike" dirty="0">
              <a:solidFill>
                <a:srgbClr val="257167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DC13108E-948E-49E2-CFCB-5C9D9735C3BF}"/>
              </a:ext>
            </a:extLst>
          </p:cNvPr>
          <p:cNvSpPr txBox="1"/>
          <p:nvPr/>
        </p:nvSpPr>
        <p:spPr>
          <a:xfrm>
            <a:off x="9323030" y="2171700"/>
            <a:ext cx="733473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86"/>
              </a:lnSpc>
              <a:spcBef>
                <a:spcPct val="0"/>
              </a:spcBef>
            </a:pPr>
            <a:r>
              <a:rPr lang="en-US" sz="3561" b="1" dirty="0">
                <a:solidFill>
                  <a:srgbClr val="25716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NAMIDDAG</a:t>
            </a:r>
            <a:endParaRPr lang="en-US" sz="3561" b="1" u="none" strike="noStrike" dirty="0">
              <a:solidFill>
                <a:srgbClr val="257167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03A25871-A4B5-3693-AD81-630018621708}"/>
              </a:ext>
            </a:extLst>
          </p:cNvPr>
          <p:cNvCxnSpPr>
            <a:cxnSpLocks/>
          </p:cNvCxnSpPr>
          <p:nvPr/>
        </p:nvCxnSpPr>
        <p:spPr>
          <a:xfrm>
            <a:off x="5257800" y="4305300"/>
            <a:ext cx="0" cy="1066800"/>
          </a:xfrm>
          <a:prstGeom prst="straightConnector1">
            <a:avLst/>
          </a:prstGeom>
          <a:ln w="57150">
            <a:solidFill>
              <a:srgbClr val="2571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4777" b="-477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-330457" y="7951813"/>
            <a:ext cx="19175494" cy="4670374"/>
          </a:xfrm>
          <a:custGeom>
            <a:avLst/>
            <a:gdLst/>
            <a:ahLst/>
            <a:cxnLst/>
            <a:rect l="l" t="t" r="r" b="b"/>
            <a:pathLst>
              <a:path w="19175494" h="4670374">
                <a:moveTo>
                  <a:pt x="0" y="0"/>
                </a:moveTo>
                <a:lnTo>
                  <a:pt x="19175494" y="0"/>
                </a:lnTo>
                <a:lnTo>
                  <a:pt x="19175494" y="4670374"/>
                </a:lnTo>
                <a:lnTo>
                  <a:pt x="0" y="4670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03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TextBox 30"/>
          <p:cNvSpPr txBox="1"/>
          <p:nvPr/>
        </p:nvSpPr>
        <p:spPr>
          <a:xfrm>
            <a:off x="4038600" y="1113447"/>
            <a:ext cx="99060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r>
              <a:rPr lang="en-US" sz="7459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TEAM KLEUTER</a:t>
            </a:r>
          </a:p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r>
              <a:rPr lang="en-US" sz="7459" u="none" strike="noStrike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(</a:t>
            </a:r>
            <a:r>
              <a:rPr lang="en-US" sz="7459" u="none" strike="noStrike" dirty="0" err="1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onder</a:t>
            </a:r>
            <a:r>
              <a:rPr lang="en-US" sz="7459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r>
              <a:rPr lang="en-US" sz="7459" dirty="0" err="1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voorbehoud</a:t>
            </a:r>
            <a:r>
              <a:rPr lang="en-US" sz="7459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!)</a:t>
            </a:r>
            <a:endParaRPr lang="en-US" sz="7459" u="none" strike="noStrike" dirty="0">
              <a:solidFill>
                <a:srgbClr val="25716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001141" y="6312735"/>
            <a:ext cx="4472046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Merel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</a:p>
          <a:p>
            <a:pPr algn="ctr">
              <a:lnSpc>
                <a:spcPts val="449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peuter</a:t>
            </a:r>
            <a:b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</a:b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1ste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kleuter</a:t>
            </a: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1814814" y="6334645"/>
            <a:ext cx="4472046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1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Céline</a:t>
            </a:r>
          </a:p>
          <a:p>
            <a:pPr algn="ctr">
              <a:lnSpc>
                <a:spcPts val="4491"/>
              </a:lnSpc>
              <a:spcBef>
                <a:spcPct val="0"/>
              </a:spcBef>
            </a:pP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2de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kleuter</a:t>
            </a: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algn="ctr">
              <a:lnSpc>
                <a:spcPts val="4491"/>
              </a:lnSpc>
              <a:spcBef>
                <a:spcPct val="0"/>
              </a:spcBef>
            </a:pP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3de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kleuter</a:t>
            </a: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CF67B60E-B30E-EA5C-8E98-80992C5360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9388" y="3050300"/>
            <a:ext cx="2727272" cy="3240000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19ACE226-09D3-6354-77E1-FC7A72E5A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8585" y="3081126"/>
            <a:ext cx="2727272" cy="3240000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E41FFC7B-9904-2BE4-F72C-4EF09C55B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3654" y="3050300"/>
            <a:ext cx="2727272" cy="3240000"/>
          </a:xfrm>
          <a:prstGeom prst="rect">
            <a:avLst/>
          </a:prstGeom>
        </p:spPr>
      </p:pic>
      <p:sp>
        <p:nvSpPr>
          <p:cNvPr id="38" name="TextBox 32">
            <a:extLst>
              <a:ext uri="{FF2B5EF4-FFF2-40B4-BE49-F238E27FC236}">
                <a16:creationId xmlns:a16="http://schemas.microsoft.com/office/drawing/2014/main" id="{5F107349-8463-6519-7A70-417D731B4A78}"/>
              </a:ext>
            </a:extLst>
          </p:cNvPr>
          <p:cNvSpPr txBox="1"/>
          <p:nvPr/>
        </p:nvSpPr>
        <p:spPr>
          <a:xfrm>
            <a:off x="6978471" y="6306590"/>
            <a:ext cx="4472046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Emmy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</a:p>
          <a:p>
            <a:pPr algn="ctr">
              <a:lnSpc>
                <a:spcPts val="449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Ondersteuning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, mentor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en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zorg</a:t>
            </a:r>
            <a: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32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kleuters</a:t>
            </a: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993D9FB-5730-E45D-9C66-1490EBB09974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0" y="3148358"/>
            <a:ext cx="2514600" cy="306194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2895136-8460-2B89-6C4A-FC078FDC3CCB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2872400" y="3162300"/>
            <a:ext cx="2520000" cy="3060000"/>
          </a:xfrm>
          <a:prstGeom prst="rect">
            <a:avLst/>
          </a:prstGeom>
        </p:spPr>
      </p:pic>
      <p:pic>
        <p:nvPicPr>
          <p:cNvPr id="8" name="Afbeelding 7" descr="Afbeelding met persoon, Menselijk gezicht, muur, overdekt&#10;&#10;Door AI gegenereerde inhoud is mogelijk onjuist.">
            <a:extLst>
              <a:ext uri="{FF2B5EF4-FFF2-40B4-BE49-F238E27FC236}">
                <a16:creationId xmlns:a16="http://schemas.microsoft.com/office/drawing/2014/main" id="{14896F55-FD71-2ED8-4812-F3B272C2F842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4" r="21864"/>
          <a:stretch/>
        </p:blipFill>
        <p:spPr>
          <a:xfrm rot="5400000">
            <a:off x="2679176" y="3442924"/>
            <a:ext cx="3060000" cy="24747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DF039-C418-2832-DCEC-324516126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E7EFC40-6054-1B06-6D2B-D5E646C80BCB}"/>
              </a:ext>
            </a:extLst>
          </p:cNvPr>
          <p:cNvSpPr/>
          <p:nvPr/>
        </p:nvSpPr>
        <p:spPr>
          <a:xfrm flipH="1">
            <a:off x="0" y="-20677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  <p:txBody>
          <a:bodyPr/>
          <a:lstStyle/>
          <a:p>
            <a:endParaRPr lang="nl-BE" dirty="0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863B8680-181B-E689-DA62-D832BFA8486D}"/>
              </a:ext>
            </a:extLst>
          </p:cNvPr>
          <p:cNvSpPr/>
          <p:nvPr/>
        </p:nvSpPr>
        <p:spPr>
          <a:xfrm>
            <a:off x="-330457" y="7951813"/>
            <a:ext cx="19175494" cy="4670374"/>
          </a:xfrm>
          <a:custGeom>
            <a:avLst/>
            <a:gdLst/>
            <a:ahLst/>
            <a:cxnLst/>
            <a:rect l="l" t="t" r="r" b="b"/>
            <a:pathLst>
              <a:path w="19175494" h="4670374">
                <a:moveTo>
                  <a:pt x="0" y="0"/>
                </a:moveTo>
                <a:lnTo>
                  <a:pt x="19175494" y="0"/>
                </a:lnTo>
                <a:lnTo>
                  <a:pt x="19175494" y="4670374"/>
                </a:lnTo>
                <a:lnTo>
                  <a:pt x="0" y="46703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03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B55C1A60-4842-5B73-5007-E7BC514F2340}"/>
              </a:ext>
            </a:extLst>
          </p:cNvPr>
          <p:cNvSpPr/>
          <p:nvPr/>
        </p:nvSpPr>
        <p:spPr>
          <a:xfrm>
            <a:off x="-1185322" y="7864993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262D0909-29CF-4CAD-DDED-240E2047D9BB}"/>
              </a:ext>
            </a:extLst>
          </p:cNvPr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820A42C0-8694-8B90-478C-6E42BD0F46C9}"/>
              </a:ext>
            </a:extLst>
          </p:cNvPr>
          <p:cNvSpPr txBox="1"/>
          <p:nvPr/>
        </p:nvSpPr>
        <p:spPr>
          <a:xfrm>
            <a:off x="4378682" y="206772"/>
            <a:ext cx="9176954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r>
              <a:rPr lang="en-US" sz="7459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TEAM LAGER</a:t>
            </a:r>
          </a:p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r>
              <a:rPr lang="en-US" sz="7459" u="none" strike="noStrike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(</a:t>
            </a:r>
            <a:r>
              <a:rPr lang="en-US" sz="7459" u="none" strike="noStrike" dirty="0" err="1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onder</a:t>
            </a:r>
            <a:r>
              <a:rPr lang="en-US" sz="7459" u="none" strike="noStrike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r>
              <a:rPr lang="en-US" sz="7459" u="none" strike="noStrike" dirty="0" err="1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voorbehoud</a:t>
            </a:r>
            <a:r>
              <a:rPr lang="en-US" sz="7459" u="none" strike="noStrike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!)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25482BA2-C5DB-7E46-60F6-FA24E7CDB060}"/>
              </a:ext>
            </a:extLst>
          </p:cNvPr>
          <p:cNvSpPr txBox="1"/>
          <p:nvPr/>
        </p:nvSpPr>
        <p:spPr>
          <a:xfrm>
            <a:off x="2464494" y="5435495"/>
            <a:ext cx="4472046" cy="52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Silke</a:t>
            </a: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EED6FDE4-3E3F-BA82-1130-95FAE3342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707" y="2096732"/>
            <a:ext cx="2727272" cy="3240000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98494888-E4B4-4004-670B-7310E080A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079" y="5928927"/>
            <a:ext cx="2727272" cy="3240000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979FAC8E-470B-BE27-62D8-5F41E9A03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047" y="2144732"/>
            <a:ext cx="2545112" cy="3240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A080444-62DE-DB60-2F2B-F2F887CBC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312" y="5894335"/>
            <a:ext cx="2727272" cy="324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D34150C-FA39-36EB-EBFF-168BE9820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1029" y="2145615"/>
            <a:ext cx="2727272" cy="324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3D93A07-4CB9-AC1D-32D6-A69CE089A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513" y="2161265"/>
            <a:ext cx="2727272" cy="3240000"/>
          </a:xfrm>
          <a:prstGeom prst="rect">
            <a:avLst/>
          </a:prstGeom>
        </p:spPr>
      </p:pic>
      <p:sp>
        <p:nvSpPr>
          <p:cNvPr id="6" name="TextBox 32">
            <a:extLst>
              <a:ext uri="{FF2B5EF4-FFF2-40B4-BE49-F238E27FC236}">
                <a16:creationId xmlns:a16="http://schemas.microsoft.com/office/drawing/2014/main" id="{692A3930-66A6-7828-D3A5-F0BF69A4A6B2}"/>
              </a:ext>
            </a:extLst>
          </p:cNvPr>
          <p:cNvSpPr txBox="1"/>
          <p:nvPr/>
        </p:nvSpPr>
        <p:spPr>
          <a:xfrm>
            <a:off x="11213487" y="5399291"/>
            <a:ext cx="4472046" cy="1102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Robin</a:t>
            </a:r>
            <a:b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</a:b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7B27D59C-4273-B4AD-36A6-0DD7BE571815}"/>
              </a:ext>
            </a:extLst>
          </p:cNvPr>
          <p:cNvSpPr txBox="1"/>
          <p:nvPr/>
        </p:nvSpPr>
        <p:spPr>
          <a:xfrm>
            <a:off x="8414499" y="5383745"/>
            <a:ext cx="4472046" cy="1102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Yrani</a:t>
            </a:r>
            <a:b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</a:b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8A910703-FAA7-1D4A-3751-A66BA2BCFCDB}"/>
              </a:ext>
            </a:extLst>
          </p:cNvPr>
          <p:cNvSpPr txBox="1"/>
          <p:nvPr/>
        </p:nvSpPr>
        <p:spPr>
          <a:xfrm>
            <a:off x="2582493" y="9204209"/>
            <a:ext cx="4472046" cy="1102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Lies</a:t>
            </a:r>
            <a:b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</a:b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</p:txBody>
      </p:sp>
      <p:sp>
        <p:nvSpPr>
          <p:cNvPr id="9" name="TextBox 32">
            <a:extLst>
              <a:ext uri="{FF2B5EF4-FFF2-40B4-BE49-F238E27FC236}">
                <a16:creationId xmlns:a16="http://schemas.microsoft.com/office/drawing/2014/main" id="{D5EB008A-2671-8FD3-973F-E70C665637F5}"/>
              </a:ext>
            </a:extLst>
          </p:cNvPr>
          <p:cNvSpPr txBox="1"/>
          <p:nvPr/>
        </p:nvSpPr>
        <p:spPr>
          <a:xfrm>
            <a:off x="5458580" y="5419068"/>
            <a:ext cx="4472046" cy="1102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Annelien</a:t>
            </a:r>
            <a:b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</a:b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B841F5D1-3A45-20AD-48D8-CF2BB5651545}"/>
              </a:ext>
            </a:extLst>
          </p:cNvPr>
          <p:cNvSpPr txBox="1"/>
          <p:nvPr/>
        </p:nvSpPr>
        <p:spPr>
          <a:xfrm>
            <a:off x="5441792" y="9157626"/>
            <a:ext cx="4472046" cy="1102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Liesbeth</a:t>
            </a:r>
            <a:b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</a:b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5EB186F-057A-1110-F1E3-51CF1F9EEB28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320843" y="2248900"/>
            <a:ext cx="2451077" cy="3060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5F535AA-5D9C-B25D-CA5E-9DF414C42F7E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2223090" y="2234070"/>
            <a:ext cx="2452841" cy="3060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3A4152C-6AF0-CAB3-54E4-2A362163F307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526867" y="6000280"/>
            <a:ext cx="2456951" cy="30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37E3B11-580B-A2C9-DFF3-D006E39017F4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503344" y="2234070"/>
            <a:ext cx="2348942" cy="3060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BFE104F-8F52-3598-6579-0085341FA085}"/>
              </a:ext>
            </a:extLst>
          </p:cNvPr>
          <p:cNvPicPr>
            <a:picLocks/>
          </p:cNvPicPr>
          <p:nvPr/>
        </p:nvPicPr>
        <p:blipFill>
          <a:blip r:embed="rId11"/>
          <a:srcRect l="8420"/>
          <a:stretch/>
        </p:blipFill>
        <p:spPr>
          <a:xfrm>
            <a:off x="6420809" y="5973101"/>
            <a:ext cx="2535892" cy="306000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CCCE6908-AF55-C93E-6805-46E1B7CAF2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2069" y="2227910"/>
            <a:ext cx="2412895" cy="29644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94FD758-BD10-15EF-C68F-AA9B2AA100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728"/>
          <a:stretch/>
        </p:blipFill>
        <p:spPr>
          <a:xfrm>
            <a:off x="9350231" y="5950691"/>
            <a:ext cx="2727272" cy="31192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66C06F-1AD9-2598-F4F5-D7E745E8E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4" r="12665"/>
          <a:stretch/>
        </p:blipFill>
        <p:spPr bwMode="auto">
          <a:xfrm>
            <a:off x="9425545" y="5980272"/>
            <a:ext cx="2549408" cy="300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2">
            <a:extLst>
              <a:ext uri="{FF2B5EF4-FFF2-40B4-BE49-F238E27FC236}">
                <a16:creationId xmlns:a16="http://schemas.microsoft.com/office/drawing/2014/main" id="{839A343B-75E7-E68B-097B-B3FA2D1B3021}"/>
              </a:ext>
            </a:extLst>
          </p:cNvPr>
          <p:cNvSpPr txBox="1"/>
          <p:nvPr/>
        </p:nvSpPr>
        <p:spPr>
          <a:xfrm>
            <a:off x="8382072" y="9166602"/>
            <a:ext cx="4472046" cy="1102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Ine</a:t>
            </a:r>
            <a:br>
              <a:rPr lang="en-US" sz="32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</a:br>
            <a:endParaRPr lang="en-US" sz="32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</p:txBody>
      </p:sp>
    </p:spTree>
    <p:extLst>
      <p:ext uri="{BB962C8B-B14F-4D97-AF65-F5344CB8AC3E}">
        <p14:creationId xmlns:p14="http://schemas.microsoft.com/office/powerpoint/2010/main" val="303835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B3A41-1CE6-200B-ED74-CAA54861F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EB8EF22-AD7B-12A5-817D-5964D00E2548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  <p:txBody>
          <a:bodyPr/>
          <a:lstStyle/>
          <a:p>
            <a:endParaRPr lang="nl-BE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CB4318F-8D61-FF5E-0CD3-4F4809B5CFC6}"/>
              </a:ext>
            </a:extLst>
          </p:cNvPr>
          <p:cNvSpPr/>
          <p:nvPr/>
        </p:nvSpPr>
        <p:spPr>
          <a:xfrm>
            <a:off x="-268992" y="4128100"/>
            <a:ext cx="19184045" cy="9314518"/>
          </a:xfrm>
          <a:custGeom>
            <a:avLst/>
            <a:gdLst/>
            <a:ahLst/>
            <a:cxnLst/>
            <a:rect l="l" t="t" r="r" b="b"/>
            <a:pathLst>
              <a:path w="19184045" h="9314518">
                <a:moveTo>
                  <a:pt x="0" y="0"/>
                </a:moveTo>
                <a:lnTo>
                  <a:pt x="19184046" y="0"/>
                </a:lnTo>
                <a:lnTo>
                  <a:pt x="19184046" y="9314518"/>
                </a:lnTo>
                <a:lnTo>
                  <a:pt x="0" y="9314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85EA1C7-61F2-8269-C77D-02971522273E}"/>
              </a:ext>
            </a:extLst>
          </p:cNvPr>
          <p:cNvGrpSpPr/>
          <p:nvPr/>
        </p:nvGrpSpPr>
        <p:grpSpPr>
          <a:xfrm>
            <a:off x="1630238" y="2822616"/>
            <a:ext cx="7334731" cy="5902284"/>
            <a:chOff x="0" y="0"/>
            <a:chExt cx="1699573" cy="136765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CF8E924-0489-AB23-CE3A-F50F88E5C59A}"/>
                </a:ext>
              </a:extLst>
            </p:cNvPr>
            <p:cNvSpPr/>
            <p:nvPr/>
          </p:nvSpPr>
          <p:spPr>
            <a:xfrm>
              <a:off x="0" y="0"/>
              <a:ext cx="1699573" cy="1367653"/>
            </a:xfrm>
            <a:custGeom>
              <a:avLst/>
              <a:gdLst/>
              <a:ahLst/>
              <a:cxnLst/>
              <a:rect l="l" t="t" r="r" b="b"/>
              <a:pathLst>
                <a:path w="1699573" h="1367653">
                  <a:moveTo>
                    <a:pt x="35888" y="0"/>
                  </a:moveTo>
                  <a:lnTo>
                    <a:pt x="1663686" y="0"/>
                  </a:lnTo>
                  <a:cubicBezTo>
                    <a:pt x="1683506" y="0"/>
                    <a:pt x="1699573" y="16067"/>
                    <a:pt x="1699573" y="35888"/>
                  </a:cubicBezTo>
                  <a:lnTo>
                    <a:pt x="1699573" y="1331765"/>
                  </a:lnTo>
                  <a:cubicBezTo>
                    <a:pt x="1699573" y="1341283"/>
                    <a:pt x="1695792" y="1350411"/>
                    <a:pt x="1689062" y="1357142"/>
                  </a:cubicBezTo>
                  <a:cubicBezTo>
                    <a:pt x="1682332" y="1363872"/>
                    <a:pt x="1673204" y="1367653"/>
                    <a:pt x="1663686" y="1367653"/>
                  </a:cubicBezTo>
                  <a:lnTo>
                    <a:pt x="35888" y="1367653"/>
                  </a:lnTo>
                  <a:cubicBezTo>
                    <a:pt x="16067" y="1367653"/>
                    <a:pt x="0" y="1351585"/>
                    <a:pt x="0" y="1331765"/>
                  </a:cubicBezTo>
                  <a:lnTo>
                    <a:pt x="0" y="35888"/>
                  </a:lnTo>
                  <a:cubicBezTo>
                    <a:pt x="0" y="26370"/>
                    <a:pt x="3781" y="17241"/>
                    <a:pt x="10511" y="10511"/>
                  </a:cubicBezTo>
                  <a:cubicBezTo>
                    <a:pt x="17241" y="3781"/>
                    <a:pt x="26370" y="0"/>
                    <a:pt x="358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8F612562-39C9-CEDE-D355-3134F54431F8}"/>
                </a:ext>
              </a:extLst>
            </p:cNvPr>
            <p:cNvSpPr txBox="1"/>
            <p:nvPr/>
          </p:nvSpPr>
          <p:spPr>
            <a:xfrm>
              <a:off x="0" y="-38100"/>
              <a:ext cx="1699573" cy="1405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3917291-C76E-751C-707A-2698B0ED810E}"/>
              </a:ext>
            </a:extLst>
          </p:cNvPr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1C29B5A-AF06-598F-83BA-D38973FE8B1A}"/>
              </a:ext>
            </a:extLst>
          </p:cNvPr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7F4E60E0-35D4-23FD-B71F-536B7CDDADCD}"/>
              </a:ext>
            </a:extLst>
          </p:cNvPr>
          <p:cNvGrpSpPr/>
          <p:nvPr/>
        </p:nvGrpSpPr>
        <p:grpSpPr>
          <a:xfrm>
            <a:off x="9323031" y="2857500"/>
            <a:ext cx="7334731" cy="5902284"/>
            <a:chOff x="0" y="0"/>
            <a:chExt cx="1699573" cy="136765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5EAC346-EF61-CDFD-1031-32D14769F595}"/>
                </a:ext>
              </a:extLst>
            </p:cNvPr>
            <p:cNvSpPr/>
            <p:nvPr/>
          </p:nvSpPr>
          <p:spPr>
            <a:xfrm>
              <a:off x="0" y="0"/>
              <a:ext cx="1699573" cy="1367653"/>
            </a:xfrm>
            <a:custGeom>
              <a:avLst/>
              <a:gdLst/>
              <a:ahLst/>
              <a:cxnLst/>
              <a:rect l="l" t="t" r="r" b="b"/>
              <a:pathLst>
                <a:path w="1699573" h="1367653">
                  <a:moveTo>
                    <a:pt x="35888" y="0"/>
                  </a:moveTo>
                  <a:lnTo>
                    <a:pt x="1663686" y="0"/>
                  </a:lnTo>
                  <a:cubicBezTo>
                    <a:pt x="1683506" y="0"/>
                    <a:pt x="1699573" y="16067"/>
                    <a:pt x="1699573" y="35888"/>
                  </a:cubicBezTo>
                  <a:lnTo>
                    <a:pt x="1699573" y="1331765"/>
                  </a:lnTo>
                  <a:cubicBezTo>
                    <a:pt x="1699573" y="1341283"/>
                    <a:pt x="1695792" y="1350411"/>
                    <a:pt x="1689062" y="1357142"/>
                  </a:cubicBezTo>
                  <a:cubicBezTo>
                    <a:pt x="1682332" y="1363872"/>
                    <a:pt x="1673204" y="1367653"/>
                    <a:pt x="1663686" y="1367653"/>
                  </a:cubicBezTo>
                  <a:lnTo>
                    <a:pt x="35888" y="1367653"/>
                  </a:lnTo>
                  <a:cubicBezTo>
                    <a:pt x="16067" y="1367653"/>
                    <a:pt x="0" y="1351585"/>
                    <a:pt x="0" y="1331765"/>
                  </a:cubicBezTo>
                  <a:lnTo>
                    <a:pt x="0" y="35888"/>
                  </a:lnTo>
                  <a:cubicBezTo>
                    <a:pt x="0" y="26370"/>
                    <a:pt x="3781" y="17241"/>
                    <a:pt x="10511" y="10511"/>
                  </a:cubicBezTo>
                  <a:cubicBezTo>
                    <a:pt x="17241" y="3781"/>
                    <a:pt x="26370" y="0"/>
                    <a:pt x="358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A7982A9-05F3-D982-6527-3A81BF00ED6C}"/>
                </a:ext>
              </a:extLst>
            </p:cNvPr>
            <p:cNvSpPr txBox="1"/>
            <p:nvPr/>
          </p:nvSpPr>
          <p:spPr>
            <a:xfrm>
              <a:off x="0" y="-38100"/>
              <a:ext cx="1699573" cy="1405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6D26426B-62B9-C4E6-4D2F-18498E08FFA2}"/>
              </a:ext>
            </a:extLst>
          </p:cNvPr>
          <p:cNvSpPr txBox="1"/>
          <p:nvPr/>
        </p:nvSpPr>
        <p:spPr>
          <a:xfrm>
            <a:off x="1630239" y="1209675"/>
            <a:ext cx="15027524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r>
              <a:rPr lang="en-US" sz="7459" u="none" strike="noStrike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V</a:t>
            </a:r>
            <a:r>
              <a:rPr lang="en-US" sz="7459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ERNIEUWDE ATELIERWERKING</a:t>
            </a:r>
            <a:endParaRPr lang="en-US" sz="7459" u="none" strike="noStrike" dirty="0">
              <a:solidFill>
                <a:srgbClr val="25716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CB6F9F6-71A4-B017-2354-E79F33903D9B}"/>
              </a:ext>
            </a:extLst>
          </p:cNvPr>
          <p:cNvSpPr txBox="1"/>
          <p:nvPr/>
        </p:nvSpPr>
        <p:spPr>
          <a:xfrm>
            <a:off x="2139238" y="3128643"/>
            <a:ext cx="6316731" cy="354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graadswerking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door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klasbegeleider</a:t>
            </a:r>
            <a:endParaRPr lang="en-US" sz="28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blokken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van 3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weken</a:t>
            </a:r>
            <a:endParaRPr lang="en-US" sz="28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2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namiddagen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per week</a:t>
            </a: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Minimumdoelen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muzische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vorming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en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STEM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behalen</a:t>
            </a:r>
            <a:endParaRPr lang="en-US" sz="28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 algn="ctr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 algn="ctr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C4E1031-E3D9-48CC-60A1-9D58244C15B7}"/>
              </a:ext>
            </a:extLst>
          </p:cNvPr>
          <p:cNvSpPr txBox="1"/>
          <p:nvPr/>
        </p:nvSpPr>
        <p:spPr>
          <a:xfrm>
            <a:off x="9832031" y="3128643"/>
            <a:ext cx="6316731" cy="2004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groepsoverschrijdend</a:t>
            </a:r>
            <a:endParaRPr lang="en-US" sz="28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2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weken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intensief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werken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aan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1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werk</a:t>
            </a:r>
            <a:endParaRPr lang="en-US" sz="2800" dirty="0">
              <a:solidFill>
                <a:srgbClr val="080809"/>
              </a:solidFill>
              <a:latin typeface="Segoe UI Historic" panose="020B0502040204020203" pitchFamily="34" charset="0"/>
              <a:sym typeface="One Little Font"/>
            </a:endParaRPr>
          </a:p>
          <a:p>
            <a:pPr marL="457200" indent="-457200">
              <a:lnSpc>
                <a:spcPts val="39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talentgerichter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,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praktischer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en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diepgaander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 </a:t>
            </a:r>
            <a:r>
              <a:rPr lang="en-US" sz="2800" dirty="0" err="1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werken</a:t>
            </a:r>
            <a:r>
              <a:rPr lang="en-US" sz="2800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rPr>
              <a:t>.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8806E2E3-F42E-24C9-DF0D-20A2505EE33B}"/>
              </a:ext>
            </a:extLst>
          </p:cNvPr>
          <p:cNvSpPr txBox="1"/>
          <p:nvPr/>
        </p:nvSpPr>
        <p:spPr>
          <a:xfrm>
            <a:off x="1630238" y="2140099"/>
            <a:ext cx="733473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86"/>
              </a:lnSpc>
              <a:spcBef>
                <a:spcPct val="0"/>
              </a:spcBef>
            </a:pPr>
            <a:r>
              <a:rPr lang="en-US" sz="3561" b="1" u="none" strike="noStrike" dirty="0">
                <a:solidFill>
                  <a:srgbClr val="25716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VASTE WEKEN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3BD11A1A-C0EE-0FFF-AC96-988EECFB7075}"/>
              </a:ext>
            </a:extLst>
          </p:cNvPr>
          <p:cNvSpPr txBox="1"/>
          <p:nvPr/>
        </p:nvSpPr>
        <p:spPr>
          <a:xfrm>
            <a:off x="9323030" y="2171700"/>
            <a:ext cx="733473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86"/>
              </a:lnSpc>
              <a:spcBef>
                <a:spcPct val="0"/>
              </a:spcBef>
            </a:pPr>
            <a:r>
              <a:rPr lang="en-US" sz="3561" b="1" dirty="0">
                <a:solidFill>
                  <a:srgbClr val="25716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KEUZEWEKEN</a:t>
            </a:r>
            <a:endParaRPr lang="en-US" sz="3561" b="1" u="none" strike="noStrike" dirty="0">
              <a:solidFill>
                <a:srgbClr val="257167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pic>
        <p:nvPicPr>
          <p:cNvPr id="1026" name="Picture 2" descr="Gegenereerde afbeelding">
            <a:extLst>
              <a:ext uri="{FF2B5EF4-FFF2-40B4-BE49-F238E27FC236}">
                <a16:creationId xmlns:a16="http://schemas.microsoft.com/office/drawing/2014/main" id="{6B1A4AF5-1101-6887-A685-EB0EAC700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2E2"/>
              </a:clrFrom>
              <a:clrTo>
                <a:srgbClr val="FDF2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65" y="5971681"/>
            <a:ext cx="288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C433239-D0A2-F019-416A-B8F421BE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61" y="5865794"/>
            <a:ext cx="288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587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-268992" y="4128100"/>
            <a:ext cx="19184045" cy="9314518"/>
          </a:xfrm>
          <a:custGeom>
            <a:avLst/>
            <a:gdLst/>
            <a:ahLst/>
            <a:cxnLst/>
            <a:rect l="l" t="t" r="r" b="b"/>
            <a:pathLst>
              <a:path w="19184045" h="9314518">
                <a:moveTo>
                  <a:pt x="0" y="0"/>
                </a:moveTo>
                <a:lnTo>
                  <a:pt x="19184046" y="0"/>
                </a:lnTo>
                <a:lnTo>
                  <a:pt x="19184046" y="9314518"/>
                </a:lnTo>
                <a:lnTo>
                  <a:pt x="0" y="9314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4" name="Group 4"/>
          <p:cNvGrpSpPr/>
          <p:nvPr/>
        </p:nvGrpSpPr>
        <p:grpSpPr>
          <a:xfrm>
            <a:off x="549016" y="2051176"/>
            <a:ext cx="17357983" cy="8045324"/>
            <a:chOff x="0" y="-38100"/>
            <a:chExt cx="3298562" cy="1405753"/>
          </a:xfrm>
        </p:grpSpPr>
        <p:sp>
          <p:nvSpPr>
            <p:cNvPr id="5" name="Freeform 5"/>
            <p:cNvSpPr/>
            <p:nvPr/>
          </p:nvSpPr>
          <p:spPr>
            <a:xfrm>
              <a:off x="170797" y="0"/>
              <a:ext cx="2881598" cy="1367653"/>
            </a:xfrm>
            <a:custGeom>
              <a:avLst/>
              <a:gdLst/>
              <a:ahLst/>
              <a:cxnLst/>
              <a:rect l="l" t="t" r="r" b="b"/>
              <a:pathLst>
                <a:path w="3298561" h="1367653">
                  <a:moveTo>
                    <a:pt x="18491" y="0"/>
                  </a:moveTo>
                  <a:lnTo>
                    <a:pt x="3280071" y="0"/>
                  </a:lnTo>
                  <a:cubicBezTo>
                    <a:pt x="3284975" y="0"/>
                    <a:pt x="3289678" y="1948"/>
                    <a:pt x="3293146" y="5416"/>
                  </a:cubicBezTo>
                  <a:cubicBezTo>
                    <a:pt x="3296613" y="8884"/>
                    <a:pt x="3298561" y="13587"/>
                    <a:pt x="3298561" y="18491"/>
                  </a:cubicBezTo>
                  <a:lnTo>
                    <a:pt x="3298561" y="1349162"/>
                  </a:lnTo>
                  <a:cubicBezTo>
                    <a:pt x="3298561" y="1354066"/>
                    <a:pt x="3296613" y="1358769"/>
                    <a:pt x="3293146" y="1362237"/>
                  </a:cubicBezTo>
                  <a:cubicBezTo>
                    <a:pt x="3289678" y="1365705"/>
                    <a:pt x="3284975" y="1367653"/>
                    <a:pt x="3280071" y="1367653"/>
                  </a:cubicBezTo>
                  <a:lnTo>
                    <a:pt x="18491" y="1367653"/>
                  </a:lnTo>
                  <a:cubicBezTo>
                    <a:pt x="13587" y="1367653"/>
                    <a:pt x="8884" y="1365705"/>
                    <a:pt x="5416" y="1362237"/>
                  </a:cubicBezTo>
                  <a:cubicBezTo>
                    <a:pt x="1948" y="1358769"/>
                    <a:pt x="0" y="1354066"/>
                    <a:pt x="0" y="1349162"/>
                  </a:cubicBezTo>
                  <a:lnTo>
                    <a:pt x="0" y="18491"/>
                  </a:lnTo>
                  <a:cubicBezTo>
                    <a:pt x="0" y="13587"/>
                    <a:pt x="1948" y="8884"/>
                    <a:pt x="5416" y="5416"/>
                  </a:cubicBezTo>
                  <a:cubicBezTo>
                    <a:pt x="8884" y="1948"/>
                    <a:pt x="13587" y="0"/>
                    <a:pt x="1849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2800" b="1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endParaRPr>
            </a:p>
            <a:p>
              <a:r>
                <a:rPr lang="en-US" sz="2800" b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Ouders</a:t>
              </a:r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, </a:t>
              </a:r>
              <a:r>
                <a:rPr lang="en-US" sz="2800" b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grootouders</a:t>
              </a:r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, </a:t>
              </a:r>
              <a:r>
                <a:rPr lang="en-US" sz="2800" b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familie</a:t>
              </a:r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 of </a:t>
              </a:r>
              <a:r>
                <a:rPr lang="en-US" sz="2800" b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vrienden</a:t>
              </a:r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, </a:t>
              </a:r>
              <a:r>
                <a:rPr lang="en-US" sz="2800" b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buurtbewoners</a:t>
              </a:r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 met </a:t>
              </a:r>
              <a:r>
                <a:rPr lang="en-US" sz="2800" b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een</a:t>
              </a:r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 talent, </a:t>
              </a:r>
              <a:r>
                <a:rPr lang="en-US" sz="2800" b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liefde</a:t>
              </a:r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,… </a:t>
              </a:r>
              <a:r>
                <a:rPr lang="en-US" sz="2800" b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dat</a:t>
              </a:r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 ze </a:t>
              </a:r>
              <a:r>
                <a:rPr lang="en-US" sz="2800" b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graag</a:t>
              </a:r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 </a:t>
              </a:r>
              <a:r>
                <a:rPr lang="en-US" sz="2800" b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delen</a:t>
              </a:r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 met </a:t>
              </a:r>
              <a:r>
                <a:rPr lang="en-US" sz="2800" b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onze</a:t>
              </a:r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 </a:t>
              </a:r>
              <a:r>
                <a:rPr lang="en-US" sz="2800" b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leerlingen</a:t>
              </a:r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.</a:t>
              </a:r>
            </a:p>
            <a:p>
              <a:endParaRPr lang="en-US" sz="2800" b="1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endParaRPr>
            </a:p>
            <a:p>
              <a:r>
                <a:rPr lang="en-US" sz="2800" b="1" i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(</a:t>
              </a:r>
              <a:r>
                <a:rPr lang="en-US" sz="2800" b="1" i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koken</a:t>
              </a:r>
              <a:r>
                <a:rPr lang="en-US" sz="2800" b="1" i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, </a:t>
              </a:r>
              <a:r>
                <a:rPr lang="en-US" sz="2800" b="1" i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fotografie</a:t>
              </a:r>
              <a:r>
                <a:rPr lang="en-US" sz="2800" b="1" i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, </a:t>
              </a:r>
              <a:r>
                <a:rPr lang="en-US" sz="2800" b="1" i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tuinieren</a:t>
              </a:r>
              <a:r>
                <a:rPr lang="en-US" sz="2800" b="1" i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, </a:t>
              </a:r>
              <a:r>
                <a:rPr lang="en-US" sz="2800" b="1" i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metselen</a:t>
              </a:r>
              <a:r>
                <a:rPr lang="en-US" sz="2800" b="1" i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, </a:t>
              </a:r>
              <a:r>
                <a:rPr lang="en-US" sz="2800" b="1" i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houtbewerking</a:t>
              </a:r>
              <a:r>
                <a:rPr lang="en-US" sz="2800" b="1" i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, </a:t>
              </a:r>
              <a:r>
                <a:rPr lang="en-US" sz="2800" b="1" i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beeldhouwen</a:t>
              </a:r>
              <a:r>
                <a:rPr lang="en-US" sz="2800" b="1" i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, theater, </a:t>
              </a:r>
              <a:r>
                <a:rPr lang="en-US" sz="2800" b="1" i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muziek</a:t>
              </a:r>
              <a:r>
                <a:rPr lang="en-US" sz="2800" b="1" i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,…)</a:t>
              </a:r>
            </a:p>
            <a:p>
              <a:endParaRPr lang="en-US" sz="2800" b="1" i="1" dirty="0">
                <a:solidFill>
                  <a:srgbClr val="080809"/>
                </a:solidFill>
                <a:latin typeface="Segoe UI Historic" panose="020B0502040204020203" pitchFamily="34" charset="0"/>
                <a:sym typeface="One Little Font"/>
              </a:endParaRPr>
            </a:p>
            <a:p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&gt; data </a:t>
              </a:r>
              <a:r>
                <a:rPr lang="en-US" sz="2800" b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en</a:t>
              </a:r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 </a:t>
              </a:r>
              <a:r>
                <a:rPr lang="en-US" sz="2800" b="1" dirty="0" err="1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invulformulier</a:t>
              </a:r>
              <a:r>
                <a:rPr lang="en-US" sz="2800" b="1" dirty="0">
                  <a:solidFill>
                    <a:srgbClr val="080809"/>
                  </a:solidFill>
                  <a:latin typeface="Segoe UI Historic" panose="020B0502040204020203" pitchFamily="34" charset="0"/>
                  <a:sym typeface="One Little Font"/>
                </a:rPr>
                <a:t> op website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endParaRPr lang="nl-BE" sz="2800" b="1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298562" cy="1405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TextBox 9"/>
          <p:cNvSpPr txBox="1"/>
          <p:nvPr/>
        </p:nvSpPr>
        <p:spPr>
          <a:xfrm>
            <a:off x="2026310" y="1384370"/>
            <a:ext cx="1423537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r>
              <a:rPr lang="en-US" sz="7459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OPROEP VRIJWILLIGERS</a:t>
            </a:r>
            <a:endParaRPr lang="en-US" sz="7459" u="none" strike="noStrike" dirty="0">
              <a:solidFill>
                <a:srgbClr val="25716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328B6-17FC-CF4E-EDFE-9EBFFAB8E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62ABB56-7A47-9319-D149-6A62046849D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B6D0749-EEA5-9E0B-AD1D-BD1498BBED34}"/>
              </a:ext>
            </a:extLst>
          </p:cNvPr>
          <p:cNvSpPr txBox="1"/>
          <p:nvPr/>
        </p:nvSpPr>
        <p:spPr>
          <a:xfrm>
            <a:off x="3703301" y="1228368"/>
            <a:ext cx="10881397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r>
              <a:rPr lang="en-US" sz="7459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ONZE NIEUWE LOCATIE</a:t>
            </a:r>
            <a:r>
              <a:rPr lang="en-US" sz="7459" u="none" strike="noStrike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092FA05-828A-813B-B968-04BD33F4BA17}"/>
              </a:ext>
            </a:extLst>
          </p:cNvPr>
          <p:cNvSpPr/>
          <p:nvPr/>
        </p:nvSpPr>
        <p:spPr>
          <a:xfrm>
            <a:off x="-330457" y="7951813"/>
            <a:ext cx="19175494" cy="4670374"/>
          </a:xfrm>
          <a:custGeom>
            <a:avLst/>
            <a:gdLst/>
            <a:ahLst/>
            <a:cxnLst/>
            <a:rect l="l" t="t" r="r" b="b"/>
            <a:pathLst>
              <a:path w="19175494" h="4670374">
                <a:moveTo>
                  <a:pt x="0" y="0"/>
                </a:moveTo>
                <a:lnTo>
                  <a:pt x="19175494" y="0"/>
                </a:lnTo>
                <a:lnTo>
                  <a:pt x="19175494" y="4670374"/>
                </a:lnTo>
                <a:lnTo>
                  <a:pt x="0" y="46703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03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3F6CA69-B0C1-A37C-B355-4E222AC129C0}"/>
              </a:ext>
            </a:extLst>
          </p:cNvPr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D7C303B-7EEA-94E5-00FB-BC3BF17ABADF}"/>
              </a:ext>
            </a:extLst>
          </p:cNvPr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F992550-E5C9-B5DD-F591-78ECA6EA35D1}"/>
              </a:ext>
            </a:extLst>
          </p:cNvPr>
          <p:cNvGrpSpPr/>
          <p:nvPr/>
        </p:nvGrpSpPr>
        <p:grpSpPr>
          <a:xfrm>
            <a:off x="914400" y="2501016"/>
            <a:ext cx="8642688" cy="6095760"/>
            <a:chOff x="0" y="0"/>
            <a:chExt cx="2002648" cy="141248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9465C67-62B6-FA46-8DA2-765BFBEDD8F7}"/>
                </a:ext>
              </a:extLst>
            </p:cNvPr>
            <p:cNvSpPr/>
            <p:nvPr/>
          </p:nvSpPr>
          <p:spPr>
            <a:xfrm>
              <a:off x="0" y="0"/>
              <a:ext cx="2002648" cy="1412484"/>
            </a:xfrm>
            <a:custGeom>
              <a:avLst/>
              <a:gdLst/>
              <a:ahLst/>
              <a:cxnLst/>
              <a:rect l="l" t="t" r="r" b="b"/>
              <a:pathLst>
                <a:path w="2002648" h="1412484">
                  <a:moveTo>
                    <a:pt x="30456" y="0"/>
                  </a:moveTo>
                  <a:lnTo>
                    <a:pt x="1972191" y="0"/>
                  </a:lnTo>
                  <a:cubicBezTo>
                    <a:pt x="1980269" y="0"/>
                    <a:pt x="1988015" y="3209"/>
                    <a:pt x="1993727" y="8920"/>
                  </a:cubicBezTo>
                  <a:cubicBezTo>
                    <a:pt x="1999439" y="14632"/>
                    <a:pt x="2002648" y="22379"/>
                    <a:pt x="2002648" y="30456"/>
                  </a:cubicBezTo>
                  <a:lnTo>
                    <a:pt x="2002648" y="1382028"/>
                  </a:lnTo>
                  <a:cubicBezTo>
                    <a:pt x="2002648" y="1398848"/>
                    <a:pt x="1989012" y="1412484"/>
                    <a:pt x="1972191" y="1412484"/>
                  </a:cubicBezTo>
                  <a:lnTo>
                    <a:pt x="30456" y="1412484"/>
                  </a:lnTo>
                  <a:cubicBezTo>
                    <a:pt x="22379" y="1412484"/>
                    <a:pt x="14632" y="1409275"/>
                    <a:pt x="8920" y="1403564"/>
                  </a:cubicBezTo>
                  <a:cubicBezTo>
                    <a:pt x="3209" y="1397852"/>
                    <a:pt x="0" y="1390105"/>
                    <a:pt x="0" y="1382028"/>
                  </a:cubicBezTo>
                  <a:lnTo>
                    <a:pt x="0" y="30456"/>
                  </a:lnTo>
                  <a:cubicBezTo>
                    <a:pt x="0" y="13636"/>
                    <a:pt x="13636" y="0"/>
                    <a:pt x="304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nl-BE" sz="3200" dirty="0">
                  <a:solidFill>
                    <a:srgbClr val="080809"/>
                  </a:solidFill>
                  <a:latin typeface="Segoe UI Historic" panose="020B0502040204020203" pitchFamily="34" charset="0"/>
                </a:rPr>
                <a:t>“Ruwbouw”</a:t>
              </a:r>
            </a:p>
            <a:p>
              <a:endParaRPr lang="nl-BE" sz="3200" dirty="0">
                <a:solidFill>
                  <a:srgbClr val="080809"/>
                </a:solidFill>
                <a:latin typeface="Segoe UI Historic" panose="020B0502040204020203" pitchFamily="34" charset="0"/>
                <a:sym typeface="Wingdings 3" panose="05040102010807070707" pitchFamily="18" charset="2"/>
              </a:endParaRPr>
            </a:p>
            <a:p>
              <a:r>
                <a:rPr lang="nl-BE" sz="3200" dirty="0">
                  <a:solidFill>
                    <a:srgbClr val="080809"/>
                  </a:solidFill>
                  <a:latin typeface="Segoe UI Historic" panose="020B0502040204020203" pitchFamily="34" charset="0"/>
                  <a:sym typeface="Wingdings 3" panose="05040102010807070707" pitchFamily="18" charset="2"/>
                </a:rPr>
                <a:t>De verhuis is nog steeds voorzien voor begin volgend schooljaar.</a:t>
              </a:r>
            </a:p>
            <a:p>
              <a:endParaRPr lang="nl-BE" sz="3200" dirty="0">
                <a:solidFill>
                  <a:srgbClr val="080809"/>
                </a:solidFill>
                <a:latin typeface="Segoe UI Historic" panose="020B0502040204020203" pitchFamily="34" charset="0"/>
                <a:sym typeface="Wingdings 3" panose="05040102010807070707" pitchFamily="18" charset="2"/>
              </a:endParaRPr>
            </a:p>
            <a:p>
              <a:pPr marL="457200" indent="-457200">
                <a:buFont typeface="Webdings" panose="05030102010509060703" pitchFamily="18" charset="2"/>
                <a:buChar char="D"/>
              </a:pPr>
              <a:r>
                <a:rPr lang="nl-BE" sz="3200" dirty="0">
                  <a:solidFill>
                    <a:srgbClr val="080809"/>
                  </a:solidFill>
                  <a:latin typeface="Segoe UI Historic" panose="020B0502040204020203" pitchFamily="34" charset="0"/>
                  <a:sym typeface="Webdings" panose="05030102010509060703" pitchFamily="18" charset="2"/>
                </a:rPr>
                <a:t>Deze werken staan eerst op de planning: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BE" sz="3200" dirty="0">
                  <a:solidFill>
                    <a:srgbClr val="080809"/>
                  </a:solidFill>
                  <a:latin typeface="Segoe UI Historic" panose="020B0502040204020203" pitchFamily="34" charset="0"/>
                  <a:sym typeface="Wingdings 3" panose="05040102010807070707" pitchFamily="18" charset="2"/>
                </a:rPr>
                <a:t>units aan elkaar koppelen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BE" sz="3200" dirty="0">
                  <a:solidFill>
                    <a:srgbClr val="080809"/>
                  </a:solidFill>
                  <a:latin typeface="Segoe UI Historic" panose="020B0502040204020203" pitchFamily="34" charset="0"/>
                  <a:sym typeface="Wingdings 3" panose="05040102010807070707" pitchFamily="18" charset="2"/>
                </a:rPr>
                <a:t>buitenbekleding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BE" sz="3200" dirty="0">
                  <a:solidFill>
                    <a:srgbClr val="080809"/>
                  </a:solidFill>
                  <a:latin typeface="Segoe UI Historic" panose="020B0502040204020203" pitchFamily="34" charset="0"/>
                  <a:sym typeface="Wingdings 3" panose="05040102010807070707" pitchFamily="18" charset="2"/>
                </a:rPr>
                <a:t>ramen en deuren plaatsen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BE" sz="3200" dirty="0">
                  <a:solidFill>
                    <a:srgbClr val="080809"/>
                  </a:solidFill>
                  <a:latin typeface="Segoe UI Historic" panose="020B0502040204020203" pitchFamily="34" charset="0"/>
                  <a:sym typeface="Wingdings 3" panose="05040102010807070707" pitchFamily="18" charset="2"/>
                </a:rPr>
                <a:t>trap en overdekking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BE" sz="3200" dirty="0">
                  <a:solidFill>
                    <a:srgbClr val="080809"/>
                  </a:solidFill>
                  <a:latin typeface="Segoe UI Historic" panose="020B0502040204020203" pitchFamily="34" charset="0"/>
                  <a:sym typeface="Wingdings 3" panose="05040102010807070707" pitchFamily="18" charset="2"/>
                </a:rPr>
                <a:t>…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nl-BE" sz="3200" dirty="0">
                <a:solidFill>
                  <a:srgbClr val="080809"/>
                </a:solidFill>
                <a:latin typeface="Segoe UI Historic" panose="020B0502040204020203" pitchFamily="34" charset="0"/>
                <a:sym typeface="Wingdings 3" panose="05040102010807070707" pitchFamily="18" charset="2"/>
              </a:endParaRPr>
            </a:p>
            <a:p>
              <a:endParaRPr lang="nl-BE" sz="3200" dirty="0">
                <a:solidFill>
                  <a:srgbClr val="080809"/>
                </a:solidFill>
                <a:latin typeface="Segoe UI Historic" panose="020B0502040204020203" pitchFamily="34" charset="0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8243A21-5803-6BC9-60F5-D2E0BFA8BAA5}"/>
                </a:ext>
              </a:extLst>
            </p:cNvPr>
            <p:cNvSpPr txBox="1"/>
            <p:nvPr/>
          </p:nvSpPr>
          <p:spPr>
            <a:xfrm>
              <a:off x="0" y="-38100"/>
              <a:ext cx="2002648" cy="1450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50" name="Picture 2" descr="Kan een afbeelding zijn van 2 mensen en de tekst 'BASISSCHOOL DE DORPSPAREL VOOR ΝΑ 安な .'">
            <a:extLst>
              <a:ext uri="{FF2B5EF4-FFF2-40B4-BE49-F238E27FC236}">
                <a16:creationId xmlns:a16="http://schemas.microsoft.com/office/drawing/2014/main" id="{8479F7F0-9A85-68A9-E1EC-E92FFC3CA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ACCBF8"/>
              </a:clrFrom>
              <a:clrTo>
                <a:srgbClr val="ACCB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79708" y="483974"/>
            <a:ext cx="7162800" cy="1012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91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0F0CC-B0A6-B138-5936-DEDD073F8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76539DD-7043-E0BD-E1B4-AE4D0C06680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36798AB-371F-D9A1-DC1D-B2840C8D8AB6}"/>
              </a:ext>
            </a:extLst>
          </p:cNvPr>
          <p:cNvSpPr/>
          <p:nvPr/>
        </p:nvSpPr>
        <p:spPr>
          <a:xfrm>
            <a:off x="-302128" y="4881248"/>
            <a:ext cx="18892255" cy="8910430"/>
          </a:xfrm>
          <a:custGeom>
            <a:avLst/>
            <a:gdLst/>
            <a:ahLst/>
            <a:cxnLst/>
            <a:rect l="l" t="t" r="r" b="b"/>
            <a:pathLst>
              <a:path w="18892255" h="8910430">
                <a:moveTo>
                  <a:pt x="0" y="0"/>
                </a:moveTo>
                <a:lnTo>
                  <a:pt x="18892256" y="0"/>
                </a:lnTo>
                <a:lnTo>
                  <a:pt x="18892256" y="8910431"/>
                </a:lnTo>
                <a:lnTo>
                  <a:pt x="0" y="8910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676949C-8F68-4A37-C829-306E3DDDDB9D}"/>
              </a:ext>
            </a:extLst>
          </p:cNvPr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5F885D3-700C-A8C5-5DAD-154DFF51751A}"/>
              </a:ext>
            </a:extLst>
          </p:cNvPr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ADD0A72-CD66-8146-4D32-CA2E0F4C8CA6}"/>
              </a:ext>
            </a:extLst>
          </p:cNvPr>
          <p:cNvSpPr txBox="1"/>
          <p:nvPr/>
        </p:nvSpPr>
        <p:spPr>
          <a:xfrm>
            <a:off x="1351188" y="1209675"/>
            <a:ext cx="1557433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37"/>
              </a:lnSpc>
              <a:spcBef>
                <a:spcPct val="0"/>
              </a:spcBef>
            </a:pPr>
            <a:r>
              <a:rPr lang="en-US" sz="7459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ONZE NIEUWE LOCATIE</a:t>
            </a:r>
            <a:r>
              <a:rPr lang="en-US" sz="7459" u="none" strike="noStrike" dirty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</a:p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endParaRPr lang="en-US" sz="7459" u="none" strike="noStrike" dirty="0">
              <a:solidFill>
                <a:srgbClr val="25716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0000C61B-AEAC-2B7A-8F5F-5FAC7A504553}"/>
              </a:ext>
            </a:extLst>
          </p:cNvPr>
          <p:cNvSpPr txBox="1"/>
          <p:nvPr/>
        </p:nvSpPr>
        <p:spPr>
          <a:xfrm>
            <a:off x="817273" y="1703463"/>
            <a:ext cx="2790336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86"/>
              </a:lnSpc>
              <a:spcBef>
                <a:spcPct val="0"/>
              </a:spcBef>
            </a:pPr>
            <a:r>
              <a:rPr lang="en-US" sz="3561" b="1" dirty="0">
                <a:solidFill>
                  <a:srgbClr val="25716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DE SPEELZONE</a:t>
            </a:r>
            <a:endParaRPr lang="en-US" sz="3561" b="1" u="none" strike="noStrike" dirty="0">
              <a:solidFill>
                <a:srgbClr val="257167"/>
              </a:solidFill>
              <a:latin typeface="One Little Font Bold"/>
              <a:ea typeface="One Little Font Bold"/>
              <a:cs typeface="One Little Font Bold"/>
              <a:sym typeface="One Little Font Bold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588C76A-0BAE-7009-48A2-2B8512494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964" y="2195552"/>
            <a:ext cx="16571763" cy="7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42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456</Words>
  <Application>Microsoft Office PowerPoint</Application>
  <PresentationFormat>Aangepast</PresentationFormat>
  <Paragraphs>110</Paragraphs>
  <Slides>21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33" baseType="lpstr">
      <vt:lpstr>Symbol</vt:lpstr>
      <vt:lpstr>Aptos</vt:lpstr>
      <vt:lpstr>Wingdings</vt:lpstr>
      <vt:lpstr>Lilita One</vt:lpstr>
      <vt:lpstr>Calibri</vt:lpstr>
      <vt:lpstr>One Little Font</vt:lpstr>
      <vt:lpstr>Arial</vt:lpstr>
      <vt:lpstr>Segoe UI Historic</vt:lpstr>
      <vt:lpstr>One Little Font Bold</vt:lpstr>
      <vt:lpstr>Open Sans</vt:lpstr>
      <vt:lpstr>Webdings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van Chalkboard Education Presentation Green and White Mix Media Presentation</dc:title>
  <dc:creator>Silke De Bruyne</dc:creator>
  <cp:lastModifiedBy>Ine Vandecaveye</cp:lastModifiedBy>
  <cp:revision>19</cp:revision>
  <dcterms:created xsi:type="dcterms:W3CDTF">2006-08-16T00:00:00Z</dcterms:created>
  <dcterms:modified xsi:type="dcterms:W3CDTF">2025-05-13T16:49:41Z</dcterms:modified>
  <dc:identifier>DAGmyaWjhNY</dc:identifier>
</cp:coreProperties>
</file>